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9" r:id="rId2"/>
    <p:sldId id="284" r:id="rId3"/>
    <p:sldId id="271" r:id="rId4"/>
    <p:sldId id="262" r:id="rId5"/>
    <p:sldId id="277" r:id="rId6"/>
    <p:sldId id="263" r:id="rId7"/>
    <p:sldId id="320" r:id="rId8"/>
    <p:sldId id="314" r:id="rId9"/>
    <p:sldId id="312" r:id="rId10"/>
    <p:sldId id="316" r:id="rId11"/>
    <p:sldId id="317" r:id="rId12"/>
    <p:sldId id="319" r:id="rId13"/>
    <p:sldId id="318" r:id="rId14"/>
    <p:sldId id="260" r:id="rId15"/>
    <p:sldId id="332" r:id="rId16"/>
    <p:sldId id="333" r:id="rId17"/>
    <p:sldId id="334" r:id="rId18"/>
    <p:sldId id="335" r:id="rId19"/>
    <p:sldId id="336" r:id="rId20"/>
    <p:sldId id="266" r:id="rId21"/>
    <p:sldId id="268" r:id="rId22"/>
    <p:sldId id="270" r:id="rId23"/>
    <p:sldId id="272" r:id="rId24"/>
    <p:sldId id="274" r:id="rId25"/>
    <p:sldId id="307" r:id="rId26"/>
    <p:sldId id="324" r:id="rId27"/>
    <p:sldId id="323" r:id="rId28"/>
    <p:sldId id="321" r:id="rId29"/>
    <p:sldId id="325" r:id="rId30"/>
    <p:sldId id="293" r:id="rId31"/>
    <p:sldId id="326" r:id="rId32"/>
    <p:sldId id="327" r:id="rId33"/>
    <p:sldId id="328" r:id="rId34"/>
    <p:sldId id="329" r:id="rId35"/>
    <p:sldId id="331" r:id="rId36"/>
    <p:sldId id="330" r:id="rId37"/>
    <p:sldId id="265" r:id="rId38"/>
    <p:sldId id="283" r:id="rId39"/>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B7CD2-36D0-43BC-AF79-A90BF087DD36}" v="88" dt="2026-02-11T01:25:58.761"/>
    <p1510:client id="{6881E57D-964A-048B-1E28-68EEC1CA0A35}" v="355" dt="2026-02-11T01:04:18.014"/>
  </p1510:revLst>
</p1510:revInfo>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4855F3B-7838-4BD1-BF86-D832C8BAD89B}" type="datetime1">
              <a:rPr lang="es-ES" smtClean="0"/>
              <a:t>10/02/2026</a:t>
            </a:fld>
            <a:endParaRPr lang="es-ES"/>
          </a:p>
        </p:txBody>
      </p:sp>
      <p:sp>
        <p:nvSpPr>
          <p:cNvPr id="4" name="Marcador de pie de página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s-ES" smtClean="0"/>
              <a:t>‹Nº›</a:t>
            </a:fld>
            <a:endParaRPr lang="es-E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B9B686B-0970-49B2-8E30-7DF9D18D84D1}" type="datetime1">
              <a:rPr lang="es-ES" noProof="0" smtClean="0"/>
              <a:t>10/02/2026</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649DAF-093F-4482-AA38-346E9A2DEE94}" type="slidenum">
              <a:rPr lang="es-ES" noProof="0" smtClean="0"/>
              <a:t>‹Nº›</a:t>
            </a:fld>
            <a:endParaRPr lang="es-ES" noProof="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1</a:t>
            </a:fld>
            <a:endParaRPr lang="es-ES" noProof="0"/>
          </a:p>
        </p:txBody>
      </p:sp>
    </p:spTree>
    <p:extLst>
      <p:ext uri="{BB962C8B-B14F-4D97-AF65-F5344CB8AC3E}">
        <p14:creationId xmlns:p14="http://schemas.microsoft.com/office/powerpoint/2010/main" val="334891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22</a:t>
            </a:fld>
            <a:endParaRPr lang="es-ES" noProof="0"/>
          </a:p>
        </p:txBody>
      </p:sp>
    </p:spTree>
    <p:extLst>
      <p:ext uri="{BB962C8B-B14F-4D97-AF65-F5344CB8AC3E}">
        <p14:creationId xmlns:p14="http://schemas.microsoft.com/office/powerpoint/2010/main" val="1100932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23</a:t>
            </a:fld>
            <a:endParaRPr lang="es-ES" noProof="0"/>
          </a:p>
        </p:txBody>
      </p:sp>
    </p:spTree>
    <p:extLst>
      <p:ext uri="{BB962C8B-B14F-4D97-AF65-F5344CB8AC3E}">
        <p14:creationId xmlns:p14="http://schemas.microsoft.com/office/powerpoint/2010/main" val="1872096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24</a:t>
            </a:fld>
            <a:endParaRPr lang="es-ES" noProof="0"/>
          </a:p>
        </p:txBody>
      </p:sp>
    </p:spTree>
    <p:extLst>
      <p:ext uri="{BB962C8B-B14F-4D97-AF65-F5344CB8AC3E}">
        <p14:creationId xmlns:p14="http://schemas.microsoft.com/office/powerpoint/2010/main" val="723813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F540-986F-971C-0649-683896FD01D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86F31E9-2B4A-9533-3B84-09BA18BFBD3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C86AB58-2782-F360-3486-844D54C2F74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7DC15E8-F1DF-68B5-CCAF-296D4393B15A}"/>
              </a:ext>
            </a:extLst>
          </p:cNvPr>
          <p:cNvSpPr>
            <a:spLocks noGrp="1"/>
          </p:cNvSpPr>
          <p:nvPr>
            <p:ph type="sldNum" sz="quarter" idx="10"/>
          </p:nvPr>
        </p:nvSpPr>
        <p:spPr/>
        <p:txBody>
          <a:bodyPr/>
          <a:lstStyle/>
          <a:p>
            <a:pPr rtl="0"/>
            <a:fld id="{B8649DAF-093F-4482-AA38-346E9A2DEE94}" type="slidenum">
              <a:rPr lang="es-ES" noProof="0" smtClean="0"/>
              <a:t>25</a:t>
            </a:fld>
            <a:endParaRPr lang="es-ES" noProof="0"/>
          </a:p>
        </p:txBody>
      </p:sp>
    </p:spTree>
    <p:extLst>
      <p:ext uri="{BB962C8B-B14F-4D97-AF65-F5344CB8AC3E}">
        <p14:creationId xmlns:p14="http://schemas.microsoft.com/office/powerpoint/2010/main" val="1135715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426CC-950A-F6E7-5739-5047DB3CAF5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088F3C-B957-A946-276A-3E2CBC29B87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FACAA4E-FE1E-D68C-054A-B68E2AB6D60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B4171FD-5A70-9216-5B03-2C5A67BCEDFB}"/>
              </a:ext>
            </a:extLst>
          </p:cNvPr>
          <p:cNvSpPr>
            <a:spLocks noGrp="1"/>
          </p:cNvSpPr>
          <p:nvPr>
            <p:ph type="sldNum" sz="quarter" idx="10"/>
          </p:nvPr>
        </p:nvSpPr>
        <p:spPr/>
        <p:txBody>
          <a:bodyPr/>
          <a:lstStyle/>
          <a:p>
            <a:pPr rtl="0"/>
            <a:fld id="{B8649DAF-093F-4482-AA38-346E9A2DEE94}" type="slidenum">
              <a:rPr lang="es-ES" smtClean="0"/>
              <a:t>30</a:t>
            </a:fld>
            <a:endParaRPr lang="es-ES"/>
          </a:p>
        </p:txBody>
      </p:sp>
    </p:spTree>
    <p:extLst>
      <p:ext uri="{BB962C8B-B14F-4D97-AF65-F5344CB8AC3E}">
        <p14:creationId xmlns:p14="http://schemas.microsoft.com/office/powerpoint/2010/main" val="896794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37</a:t>
            </a:fld>
            <a:endParaRPr lang="es-ES" noProof="0"/>
          </a:p>
        </p:txBody>
      </p:sp>
    </p:spTree>
    <p:extLst>
      <p:ext uri="{BB962C8B-B14F-4D97-AF65-F5344CB8AC3E}">
        <p14:creationId xmlns:p14="http://schemas.microsoft.com/office/powerpoint/2010/main" val="1458904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smtClean="0"/>
              <a:t>38</a:t>
            </a:fld>
            <a:endParaRPr lang="es-ES"/>
          </a:p>
        </p:txBody>
      </p:sp>
    </p:spTree>
    <p:extLst>
      <p:ext uri="{BB962C8B-B14F-4D97-AF65-F5344CB8AC3E}">
        <p14:creationId xmlns:p14="http://schemas.microsoft.com/office/powerpoint/2010/main" val="3979553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3</a:t>
            </a:fld>
            <a:endParaRPr lang="es-ES" noProof="0"/>
          </a:p>
        </p:txBody>
      </p:sp>
    </p:spTree>
    <p:extLst>
      <p:ext uri="{BB962C8B-B14F-4D97-AF65-F5344CB8AC3E}">
        <p14:creationId xmlns:p14="http://schemas.microsoft.com/office/powerpoint/2010/main" val="3040820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4</a:t>
            </a:fld>
            <a:endParaRPr lang="es-ES" noProof="0"/>
          </a:p>
        </p:txBody>
      </p:sp>
    </p:spTree>
    <p:extLst>
      <p:ext uri="{BB962C8B-B14F-4D97-AF65-F5344CB8AC3E}">
        <p14:creationId xmlns:p14="http://schemas.microsoft.com/office/powerpoint/2010/main" val="333447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E8596-96B5-BA79-6458-6377252734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37404D6-78DA-7AE7-30CF-085BA1B6316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633331-C022-945F-2EC3-C9E490312A4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7392402-03AC-73C0-7D66-3C75FF6932DB}"/>
              </a:ext>
            </a:extLst>
          </p:cNvPr>
          <p:cNvSpPr>
            <a:spLocks noGrp="1"/>
          </p:cNvSpPr>
          <p:nvPr>
            <p:ph type="sldNum" sz="quarter" idx="10"/>
          </p:nvPr>
        </p:nvSpPr>
        <p:spPr/>
        <p:txBody>
          <a:bodyPr/>
          <a:lstStyle/>
          <a:p>
            <a:pPr rtl="0"/>
            <a:fld id="{B8649DAF-093F-4482-AA38-346E9A2DEE94}" type="slidenum">
              <a:rPr lang="es-ES" smtClean="0"/>
              <a:t>5</a:t>
            </a:fld>
            <a:endParaRPr lang="es-ES"/>
          </a:p>
        </p:txBody>
      </p:sp>
    </p:spTree>
    <p:extLst>
      <p:ext uri="{BB962C8B-B14F-4D97-AF65-F5344CB8AC3E}">
        <p14:creationId xmlns:p14="http://schemas.microsoft.com/office/powerpoint/2010/main" val="1478672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6</a:t>
            </a:fld>
            <a:endParaRPr lang="es-ES" noProof="0"/>
          </a:p>
        </p:txBody>
      </p:sp>
    </p:spTree>
    <p:extLst>
      <p:ext uri="{BB962C8B-B14F-4D97-AF65-F5344CB8AC3E}">
        <p14:creationId xmlns:p14="http://schemas.microsoft.com/office/powerpoint/2010/main" val="381939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A5662-A8E5-4E7B-708C-A0124DBE5C1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48747E-641A-9022-9805-67D7E83DAFD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FDE339-295E-C3EB-4DC6-172D99E04DE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06CA98C-E03A-64F9-8C5D-934C51D7D7B7}"/>
              </a:ext>
            </a:extLst>
          </p:cNvPr>
          <p:cNvSpPr>
            <a:spLocks noGrp="1"/>
          </p:cNvSpPr>
          <p:nvPr>
            <p:ph type="sldNum" sz="quarter" idx="10"/>
          </p:nvPr>
        </p:nvSpPr>
        <p:spPr/>
        <p:txBody>
          <a:bodyPr/>
          <a:lstStyle/>
          <a:p>
            <a:pPr rtl="0"/>
            <a:fld id="{B8649DAF-093F-4482-AA38-346E9A2DEE94}" type="slidenum">
              <a:rPr lang="es-ES" noProof="0" smtClean="0"/>
              <a:t>9</a:t>
            </a:fld>
            <a:endParaRPr lang="es-ES" noProof="0"/>
          </a:p>
        </p:txBody>
      </p:sp>
    </p:spTree>
    <p:extLst>
      <p:ext uri="{BB962C8B-B14F-4D97-AF65-F5344CB8AC3E}">
        <p14:creationId xmlns:p14="http://schemas.microsoft.com/office/powerpoint/2010/main" val="3571376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8649DAF-093F-4482-AA38-346E9A2DEE94}" type="slidenum">
              <a:rPr lang="es-ES" smtClean="0"/>
              <a:t>14</a:t>
            </a:fld>
            <a:endParaRPr lang="es-ES"/>
          </a:p>
        </p:txBody>
      </p:sp>
    </p:spTree>
    <p:extLst>
      <p:ext uri="{BB962C8B-B14F-4D97-AF65-F5344CB8AC3E}">
        <p14:creationId xmlns:p14="http://schemas.microsoft.com/office/powerpoint/2010/main" val="194780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20</a:t>
            </a:fld>
            <a:endParaRPr lang="es-ES" noProof="0"/>
          </a:p>
        </p:txBody>
      </p:sp>
    </p:spTree>
    <p:extLst>
      <p:ext uri="{BB962C8B-B14F-4D97-AF65-F5344CB8AC3E}">
        <p14:creationId xmlns:p14="http://schemas.microsoft.com/office/powerpoint/2010/main" val="235720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21</a:t>
            </a:fld>
            <a:endParaRPr lang="es-ES" noProof="0"/>
          </a:p>
        </p:txBody>
      </p:sp>
    </p:spTree>
    <p:extLst>
      <p:ext uri="{BB962C8B-B14F-4D97-AF65-F5344CB8AC3E}">
        <p14:creationId xmlns:p14="http://schemas.microsoft.com/office/powerpoint/2010/main" val="345213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apositiva del título">
    <p:bg>
      <p:bgPr>
        <a:solidFill>
          <a:schemeClr val="bg1"/>
        </a:solidFill>
        <a:effectLst/>
      </p:bgPr>
    </p:bg>
    <p:spTree>
      <p:nvGrpSpPr>
        <p:cNvPr id="1" name=""/>
        <p:cNvGrpSpPr/>
        <p:nvPr/>
      </p:nvGrpSpPr>
      <p:grpSpPr>
        <a:xfrm>
          <a:off x="0" y="0"/>
          <a:ext cx="0" cy="0"/>
          <a:chOff x="0" y="0"/>
          <a:chExt cx="0" cy="0"/>
        </a:xfrm>
      </p:grpSpPr>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lstStyle>
            <a:lvl1pPr algn="r">
              <a:defRPr sz="3600" spc="-150">
                <a:solidFill>
                  <a:schemeClr val="bg1"/>
                </a:solidFill>
              </a:defRPr>
            </a:lvl1pPr>
          </a:lstStyle>
          <a:p>
            <a:pPr rtl="0"/>
            <a:r>
              <a:rPr lang="es-ES" noProof="0"/>
              <a:t>Haga clic para editar el estilo de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936000"/>
          </a:xfrm>
          <a:solidFill>
            <a:schemeClr val="tx1">
              <a:alpha val="90000"/>
            </a:schemeClr>
          </a:solidFill>
        </p:spPr>
        <p:txBody>
          <a:bodyPr lIns="216000" tIns="144000" rIns="216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cxnSp>
        <p:nvCxnSpPr>
          <p:cNvPr id="5" name="Conector recto 4" descr="Línea divisoria de la diapositiva del título&#10;">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C41AA1B3-8A3B-4B1B-A759-E2D764177222}"/>
              </a:ext>
            </a:extLst>
          </p:cNvPr>
          <p:cNvSpPr>
            <a:spLocks noGrp="1"/>
          </p:cNvSpPr>
          <p:nvPr>
            <p:ph type="pic" sz="quarter" idx="13" hasCustomPrompt="1"/>
          </p:nvPr>
        </p:nvSpPr>
        <p:spPr>
          <a:xfrm>
            <a:off x="8065008" y="2587752"/>
            <a:ext cx="1344168" cy="704088"/>
          </a:xfrm>
        </p:spPr>
        <p:txBody>
          <a:bodyPr rtlCol="0"/>
          <a:lstStyle>
            <a:lvl1pPr marL="0" indent="0">
              <a:buNone/>
              <a:defRPr>
                <a:solidFill>
                  <a:schemeClr val="bg1"/>
                </a:solidFill>
              </a:defRPr>
            </a:lvl1pPr>
          </a:lstStyle>
          <a:p>
            <a:pPr rtl="0"/>
            <a:r>
              <a:rPr lang="es-ES" noProof="0"/>
              <a:t>Logotipo</a:t>
            </a:r>
          </a:p>
        </p:txBody>
      </p:sp>
    </p:spTree>
    <p:extLst>
      <p:ext uri="{BB962C8B-B14F-4D97-AF65-F5344CB8AC3E}">
        <p14:creationId xmlns:p14="http://schemas.microsoft.com/office/powerpoint/2010/main" val="89044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viñetas de imagen a la derecha">
    <p:spTree>
      <p:nvGrpSpPr>
        <p:cNvPr id="1" name=""/>
        <p:cNvGrpSpPr/>
        <p:nvPr/>
      </p:nvGrpSpPr>
      <p:grpSpPr>
        <a:xfrm>
          <a:off x="0" y="0"/>
          <a:ext cx="0" cy="0"/>
          <a:chOff x="0" y="0"/>
          <a:chExt cx="0" cy="0"/>
        </a:xfrm>
      </p:grpSpPr>
      <p:sp>
        <p:nvSpPr>
          <p:cNvPr id="35" name="Elipse 34">
            <a:extLst>
              <a:ext uri="{FF2B5EF4-FFF2-40B4-BE49-F238E27FC236}">
                <a16:creationId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Elipse 32">
            <a:extLst>
              <a:ext uri="{FF2B5EF4-FFF2-40B4-BE49-F238E27FC236}">
                <a16:creationId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Elipse 33">
            <a:extLst>
              <a:ext uri="{FF2B5EF4-FFF2-40B4-BE49-F238E27FC236}">
                <a16:creationId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Marcador de posición de imagen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Inserte o arrastre y coloque una imagen aquí</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7068457" y="432000"/>
            <a:ext cx="4703542"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rtlCol="0"/>
          <a:lstStyle>
            <a:lvl1pPr marL="0" indent="0" algn="l">
              <a:buNone/>
              <a:defRPr sz="1600"/>
            </a:lvl1pPr>
          </a:lstStyle>
          <a:p>
            <a:pPr lvl="0" rtl="0"/>
            <a:r>
              <a:rPr lang="es-ES" noProof="0"/>
              <a:t>Descripción de la viñeta</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rtlCol="0"/>
          <a:lstStyle>
            <a:lvl1pPr marL="0" indent="0" algn="l">
              <a:buNone/>
              <a:defRPr sz="1600"/>
            </a:lvl1pPr>
          </a:lstStyle>
          <a:p>
            <a:pPr lvl="0" rtl="0"/>
            <a:r>
              <a:rPr lang="es-ES" noProof="0"/>
              <a:t>Descripción de la viñeta</a:t>
            </a:r>
          </a:p>
        </p:txBody>
      </p:sp>
      <p:sp>
        <p:nvSpPr>
          <p:cNvPr id="6" name="Marcador de texto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rtlCol="0"/>
          <a:lstStyle>
            <a:lvl1pPr marL="0" indent="0" algn="l">
              <a:buNone/>
              <a:defRPr b="1">
                <a:latin typeface="+mj-lt"/>
              </a:defRPr>
            </a:lvl1pPr>
          </a:lstStyle>
          <a:p>
            <a:pPr lvl="0" rtl="0"/>
            <a:r>
              <a:rPr lang="es-ES" noProof="0"/>
              <a:t>Viñeta 1</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rtlCol="0"/>
          <a:lstStyle>
            <a:lvl1pPr marL="0" indent="0" algn="l">
              <a:buNone/>
              <a:defRPr b="1">
                <a:latin typeface="+mj-lt"/>
              </a:defRPr>
            </a:lvl1pPr>
          </a:lstStyle>
          <a:p>
            <a:pPr lvl="0" rtl="0"/>
            <a:r>
              <a:rPr lang="es-ES" noProof="0"/>
              <a:t>Viñeta 2</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rtlCol="0"/>
          <a:lstStyle>
            <a:lvl1pPr marL="0" indent="0" algn="l">
              <a:buNone/>
              <a:defRPr b="1">
                <a:latin typeface="+mj-lt"/>
              </a:defRPr>
            </a:lvl1pPr>
          </a:lstStyle>
          <a:p>
            <a:pPr lvl="0" rtl="0"/>
            <a:r>
              <a:rPr lang="es-ES" noProof="0"/>
              <a:t>Viñeta 3</a:t>
            </a:r>
          </a:p>
        </p:txBody>
      </p:sp>
      <p:sp>
        <p:nvSpPr>
          <p:cNvPr id="21" name="Marcador de texto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rtlCol="0"/>
          <a:lstStyle>
            <a:lvl1pPr marL="0" indent="0" algn="l">
              <a:buNone/>
              <a:defRPr sz="1600"/>
            </a:lvl1pPr>
          </a:lstStyle>
          <a:p>
            <a:pPr lvl="0" rtl="0"/>
            <a:r>
              <a:rPr lang="es-ES" noProof="0"/>
              <a:t>Descripción de la viñeta</a:t>
            </a:r>
          </a:p>
        </p:txBody>
      </p:sp>
      <p:sp>
        <p:nvSpPr>
          <p:cNvPr id="51" name="Octágono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2" name="Elipse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53" name="Elipse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4" name="Elipse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55" name="Marcador de número de diapositiva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es-ES" noProof="0" smtClean="0"/>
              <a:pPr rtl="0"/>
              <a:t>‹Nº›</a:t>
            </a:fld>
            <a:endParaRPr lang="es-ES" noProof="0"/>
          </a:p>
        </p:txBody>
      </p:sp>
      <p:grpSp>
        <p:nvGrpSpPr>
          <p:cNvPr id="22" name="Grupo 21">
            <a:extLst>
              <a:ext uri="{FF2B5EF4-FFF2-40B4-BE49-F238E27FC236}">
                <a16:creationId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Forma libre: Forma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Forma libre: Forma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Forma libre: Forma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Forma libre: Forma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Forma libre: Forma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sp>
        <p:nvSpPr>
          <p:cNvPr id="38" name="Marcador de posición de imagen 3">
            <a:extLst>
              <a:ext uri="{FF2B5EF4-FFF2-40B4-BE49-F238E27FC236}">
                <a16:creationId xmlns:a16="http://schemas.microsoft.com/office/drawing/2014/main" id="{EC82E52C-5E33-5942-8474-7ED4354EC95D}"/>
              </a:ext>
            </a:extLst>
          </p:cNvPr>
          <p:cNvSpPr>
            <a:spLocks noGrp="1"/>
          </p:cNvSpPr>
          <p:nvPr>
            <p:ph type="pic" sz="quarter" idx="30"/>
          </p:nvPr>
        </p:nvSpPr>
        <p:spPr>
          <a:xfrm>
            <a:off x="7405874" y="4835817"/>
            <a:ext cx="691688" cy="691688"/>
          </a:xfrm>
        </p:spPr>
        <p:txBody>
          <a:bodyPr rtlCol="0"/>
          <a:lstStyle>
            <a:lvl1pPr marL="0" indent="0">
              <a:buNone/>
              <a:defRPr sz="1200"/>
            </a:lvl1pPr>
          </a:lstStyle>
          <a:p>
            <a:pPr rtl="0"/>
            <a:r>
              <a:rPr lang="es-ES" noProof="0"/>
              <a:t>Haga clic en el icono para agregar una imagen</a:t>
            </a:r>
          </a:p>
        </p:txBody>
      </p:sp>
      <p:sp>
        <p:nvSpPr>
          <p:cNvPr id="39" name="Marcador de posición de imagen 3">
            <a:extLst>
              <a:ext uri="{FF2B5EF4-FFF2-40B4-BE49-F238E27FC236}">
                <a16:creationId xmlns:a16="http://schemas.microsoft.com/office/drawing/2014/main" id="{07EC0147-5BE6-9248-BF42-BD99608F459C}"/>
              </a:ext>
            </a:extLst>
          </p:cNvPr>
          <p:cNvSpPr>
            <a:spLocks noGrp="1"/>
          </p:cNvSpPr>
          <p:nvPr>
            <p:ph type="pic" sz="quarter" idx="31"/>
          </p:nvPr>
        </p:nvSpPr>
        <p:spPr>
          <a:xfrm>
            <a:off x="7405874" y="3271181"/>
            <a:ext cx="691688" cy="691688"/>
          </a:xfrm>
        </p:spPr>
        <p:txBody>
          <a:bodyPr rtlCol="0"/>
          <a:lstStyle>
            <a:lvl1pPr marL="0" indent="0">
              <a:buNone/>
              <a:defRPr sz="1200"/>
            </a:lvl1pPr>
          </a:lstStyle>
          <a:p>
            <a:pPr rtl="0"/>
            <a:r>
              <a:rPr lang="es-ES" noProof="0"/>
              <a:t>Haga clic en el icono para agregar una imagen</a:t>
            </a:r>
          </a:p>
        </p:txBody>
      </p:sp>
      <p:sp>
        <p:nvSpPr>
          <p:cNvPr id="40" name="Marcador de posición de imagen 3">
            <a:extLst>
              <a:ext uri="{FF2B5EF4-FFF2-40B4-BE49-F238E27FC236}">
                <a16:creationId xmlns:a16="http://schemas.microsoft.com/office/drawing/2014/main" id="{2B8E1942-1472-BC49-A624-3A31190A69E1}"/>
              </a:ext>
            </a:extLst>
          </p:cNvPr>
          <p:cNvSpPr>
            <a:spLocks noGrp="1"/>
          </p:cNvSpPr>
          <p:nvPr>
            <p:ph type="pic" sz="quarter" idx="32"/>
          </p:nvPr>
        </p:nvSpPr>
        <p:spPr>
          <a:xfrm>
            <a:off x="7405874" y="1706545"/>
            <a:ext cx="691688" cy="691688"/>
          </a:xfrm>
        </p:spPr>
        <p:txBody>
          <a:bodyPr rtlCol="0"/>
          <a:lstStyle>
            <a:lvl1pPr marL="0" indent="0">
              <a:buNone/>
              <a:defRPr sz="1200"/>
            </a:lvl1pPr>
          </a:lstStyle>
          <a:p>
            <a:pPr rtl="0"/>
            <a:r>
              <a:rPr lang="es-ES" noProof="0"/>
              <a:t>Haga clic en el icono para agregar una imagen</a:t>
            </a:r>
          </a:p>
        </p:txBody>
      </p:sp>
    </p:spTree>
    <p:extLst>
      <p:ext uri="{BB962C8B-B14F-4D97-AF65-F5344CB8AC3E}">
        <p14:creationId xmlns:p14="http://schemas.microsoft.com/office/powerpoint/2010/main" val="1911798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ducto digital">
    <p:bg>
      <p:bgPr>
        <a:gradFill>
          <a:gsLst>
            <a:gs pos="19000">
              <a:schemeClr val="tx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4" name="Forma libre: Forma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Forma libre: Forma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Forma libre: Forma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Forma libre: Forma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Forma libre: Forma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Forma libre: Forma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Forma libre: Forma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Forma libre: Forma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Forma libre: Forma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Forma libre: Forma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Forma libre: Forma 36">
            <a:extLst>
              <a:ext uri="{FF2B5EF4-FFF2-40B4-BE49-F238E27FC236}">
                <a16:creationId xmlns:a16="http://schemas.microsoft.com/office/drawing/2014/main" id="{0FCD03E7-2128-4C04-A914-409506646A76}"/>
              </a:ext>
            </a:extLst>
          </p:cNvPr>
          <p:cNvSpPr/>
          <p:nvPr userDrawn="1"/>
        </p:nvSpPr>
        <p:spPr>
          <a:xfrm rot="803026">
            <a:off x="11522257" y="208851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nvGrpSpPr>
          <p:cNvPr id="43" name="Grupo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ectángulo redondeado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45" name="Rectángulo redondeado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Esquinas redondeada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redondeado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Rectángulo redondeado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49" name="Elipse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50" name="Elipse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51" name="Elipse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gr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es-ES" noProof="0"/>
              <a:t>Aquí puede poner el texto destacado</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posición de imagen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Inserte o arrastre y coloque una imagen aquí</a:t>
            </a:r>
          </a:p>
        </p:txBody>
      </p:sp>
      <p:sp>
        <p:nvSpPr>
          <p:cNvPr id="9" name="Marcador de texto 8">
            <a:extLst>
              <a:ext uri="{FF2B5EF4-FFF2-40B4-BE49-F238E27FC236}">
                <a16:creationId xmlns:a16="http://schemas.microsoft.com/office/drawing/2014/main" id="{35FD3B7C-17C6-4327-986C-A8A6D6EC1B52}"/>
              </a:ext>
            </a:extLst>
          </p:cNvPr>
          <p:cNvSpPr>
            <a:spLocks noGrp="1"/>
          </p:cNvSpPr>
          <p:nvPr>
            <p:ph type="body" sz="quarter" idx="13" hasCustomPrompt="1"/>
          </p:nvPr>
        </p:nvSpPr>
        <p:spPr>
          <a:xfrm>
            <a:off x="431800" y="3509766"/>
            <a:ext cx="2951163" cy="232270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333628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viñetas de imagen de columnas">
    <p:spTree>
      <p:nvGrpSpPr>
        <p:cNvPr id="1" name=""/>
        <p:cNvGrpSpPr/>
        <p:nvPr/>
      </p:nvGrpSpPr>
      <p:grpSpPr>
        <a:xfrm>
          <a:off x="0" y="0"/>
          <a:ext cx="0" cy="0"/>
          <a:chOff x="0" y="0"/>
          <a:chExt cx="0" cy="0"/>
        </a:xfrm>
      </p:grpSpPr>
      <p:sp>
        <p:nvSpPr>
          <p:cNvPr id="18" name="Elipse 17">
            <a:extLst>
              <a:ext uri="{FF2B5EF4-FFF2-40B4-BE49-F238E27FC236}">
                <a16:creationId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Elipse 16">
            <a:extLst>
              <a:ext uri="{FF2B5EF4-FFF2-40B4-BE49-F238E27FC236}">
                <a16:creationId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Elipse 18">
            <a:extLst>
              <a:ext uri="{FF2B5EF4-FFF2-40B4-BE49-F238E27FC236}">
                <a16:creationId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rtlCol="0"/>
          <a:lstStyle>
            <a:lvl1pPr marL="0" indent="0" algn="ctr">
              <a:buNone/>
              <a:defRPr sz="1600"/>
            </a:lvl1pPr>
          </a:lstStyle>
          <a:p>
            <a:pPr lvl="0" rtl="0"/>
            <a:r>
              <a:rPr lang="es-ES" noProof="0"/>
              <a:t>Descripción de la viñeta</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es-ES" noProof="0"/>
              <a:t>Descripción de la viñeta</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rtlCol="0"/>
          <a:lstStyle>
            <a:lvl1pPr marL="0" indent="0" algn="ctr">
              <a:buNone/>
              <a:defRPr sz="1600"/>
            </a:lvl1pPr>
          </a:lstStyle>
          <a:p>
            <a:pPr lvl="0" rtl="0"/>
            <a:r>
              <a:rPr lang="es-ES" noProof="0"/>
              <a:t>Descripción de la viñeta</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rtlCol="0"/>
          <a:lstStyle>
            <a:lvl1pPr marL="0" indent="0" algn="ctr">
              <a:buNone/>
              <a:defRPr b="1">
                <a:latin typeface="+mj-lt"/>
              </a:defRPr>
            </a:lvl1pPr>
          </a:lstStyle>
          <a:p>
            <a:pPr lvl="0" rtl="0"/>
            <a:r>
              <a:rPr lang="es-ES" noProof="0"/>
              <a:t>Viñeta 2</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es-ES" noProof="0"/>
              <a:t>Viñeta 3</a:t>
            </a:r>
          </a:p>
        </p:txBody>
      </p:sp>
      <p:sp>
        <p:nvSpPr>
          <p:cNvPr id="16" name="Marcador de texto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rtlCol="0"/>
          <a:lstStyle>
            <a:lvl1pPr marL="0" indent="0" algn="ctr">
              <a:buNone/>
              <a:defRPr b="1">
                <a:latin typeface="+mj-lt"/>
              </a:defRPr>
            </a:lvl1pPr>
          </a:lstStyle>
          <a:p>
            <a:pPr lvl="0" rtl="0"/>
            <a:r>
              <a:rPr lang="es-ES" noProof="0"/>
              <a:t>Viñeta 4</a:t>
            </a:r>
          </a:p>
        </p:txBody>
      </p:sp>
      <p:sp>
        <p:nvSpPr>
          <p:cNvPr id="9" name="Marcador de texto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sp>
        <p:nvSpPr>
          <p:cNvPr id="20" name="Marcador de posición de imagen 3">
            <a:extLst>
              <a:ext uri="{FF2B5EF4-FFF2-40B4-BE49-F238E27FC236}">
                <a16:creationId xmlns:a16="http://schemas.microsoft.com/office/drawing/2014/main" id="{06B6D0B6-0884-CD46-A1B0-9FED03C22626}"/>
              </a:ext>
            </a:extLst>
          </p:cNvPr>
          <p:cNvSpPr>
            <a:spLocks noGrp="1"/>
          </p:cNvSpPr>
          <p:nvPr>
            <p:ph type="pic" sz="quarter" idx="27"/>
          </p:nvPr>
        </p:nvSpPr>
        <p:spPr>
          <a:xfrm>
            <a:off x="2724708" y="2358091"/>
            <a:ext cx="854075" cy="854075"/>
          </a:xfrm>
        </p:spPr>
        <p:txBody>
          <a:bodyPr rtlCol="0"/>
          <a:lstStyle>
            <a:lvl1pPr marL="0" indent="0">
              <a:buNone/>
              <a:defRPr sz="1400"/>
            </a:lvl1pPr>
          </a:lstStyle>
          <a:p>
            <a:pPr rtl="0"/>
            <a:r>
              <a:rPr lang="es-ES" noProof="0"/>
              <a:t>Haga clic en el icono para agregar una imagen</a:t>
            </a:r>
          </a:p>
        </p:txBody>
      </p:sp>
      <p:sp>
        <p:nvSpPr>
          <p:cNvPr id="21" name="Marcador de posición de imagen 3">
            <a:extLst>
              <a:ext uri="{FF2B5EF4-FFF2-40B4-BE49-F238E27FC236}">
                <a16:creationId xmlns:a16="http://schemas.microsoft.com/office/drawing/2014/main" id="{BAAC12A0-90C3-984B-A8FC-7EB4AA432E3A}"/>
              </a:ext>
            </a:extLst>
          </p:cNvPr>
          <p:cNvSpPr>
            <a:spLocks noGrp="1"/>
          </p:cNvSpPr>
          <p:nvPr>
            <p:ph type="pic" sz="quarter" idx="28"/>
          </p:nvPr>
        </p:nvSpPr>
        <p:spPr>
          <a:xfrm>
            <a:off x="5672402" y="2358091"/>
            <a:ext cx="854075" cy="854075"/>
          </a:xfrm>
        </p:spPr>
        <p:txBody>
          <a:bodyPr rtlCol="0"/>
          <a:lstStyle>
            <a:lvl1pPr marL="0" indent="0">
              <a:buNone/>
              <a:defRPr sz="1400"/>
            </a:lvl1pPr>
          </a:lstStyle>
          <a:p>
            <a:pPr rtl="0"/>
            <a:r>
              <a:rPr lang="es-ES" noProof="0"/>
              <a:t>Haga clic en el icono para agregar una imagen</a:t>
            </a:r>
          </a:p>
        </p:txBody>
      </p:sp>
      <p:sp>
        <p:nvSpPr>
          <p:cNvPr id="22" name="Marcador de posición de imagen 3">
            <a:extLst>
              <a:ext uri="{FF2B5EF4-FFF2-40B4-BE49-F238E27FC236}">
                <a16:creationId xmlns:a16="http://schemas.microsoft.com/office/drawing/2014/main" id="{51565942-8816-734B-BEEE-1258F13B66DA}"/>
              </a:ext>
            </a:extLst>
          </p:cNvPr>
          <p:cNvSpPr>
            <a:spLocks noGrp="1"/>
          </p:cNvSpPr>
          <p:nvPr>
            <p:ph type="pic" sz="quarter" idx="29"/>
          </p:nvPr>
        </p:nvSpPr>
        <p:spPr>
          <a:xfrm>
            <a:off x="8621493" y="2358090"/>
            <a:ext cx="854075" cy="854075"/>
          </a:xfrm>
        </p:spPr>
        <p:txBody>
          <a:bodyPr rtlCol="0"/>
          <a:lstStyle>
            <a:lvl1pPr marL="0" indent="0">
              <a:buNone/>
              <a:defRPr sz="1400"/>
            </a:lvl1pPr>
          </a:lstStyle>
          <a:p>
            <a:pPr rtl="0"/>
            <a:r>
              <a:rPr lang="es-ES" noProof="0"/>
              <a:t>Haga clic en el icono para agregar una imagen</a:t>
            </a:r>
          </a:p>
        </p:txBody>
      </p:sp>
    </p:spTree>
    <p:extLst>
      <p:ext uri="{BB962C8B-B14F-4D97-AF65-F5344CB8AC3E}">
        <p14:creationId xmlns:p14="http://schemas.microsoft.com/office/powerpoint/2010/main" val="3072002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ción de números grandes 2">
    <p:spTree>
      <p:nvGrpSpPr>
        <p:cNvPr id="1" name=""/>
        <p:cNvGrpSpPr/>
        <p:nvPr/>
      </p:nvGrpSpPr>
      <p:grpSpPr>
        <a:xfrm>
          <a:off x="0" y="0"/>
          <a:ext cx="0" cy="0"/>
          <a:chOff x="0" y="0"/>
          <a:chExt cx="0" cy="0"/>
        </a:xfrm>
      </p:grpSpPr>
      <p:sp>
        <p:nvSpPr>
          <p:cNvPr id="26" name="Marcador de texto 3">
            <a:extLst>
              <a:ext uri="{FF2B5EF4-FFF2-40B4-BE49-F238E27FC236}">
                <a16:creationId xmlns:a16="http://schemas.microsoft.com/office/drawing/2014/main" id="{E6E9DC6E-6F00-46BA-B990-095D92A35881}"/>
              </a:ext>
            </a:extLst>
          </p:cNvPr>
          <p:cNvSpPr>
            <a:spLocks noGrp="1"/>
          </p:cNvSpPr>
          <p:nvPr>
            <p:ph type="body" sz="quarter" idx="27" hasCustomPrompt="1"/>
          </p:nvPr>
        </p:nvSpPr>
        <p:spPr>
          <a:xfrm>
            <a:off x="890706" y="1579984"/>
            <a:ext cx="4348065" cy="4348065"/>
          </a:xfrm>
          <a:prstGeom prst="ellipse">
            <a:avLst/>
          </a:prstGeom>
          <a:noFill/>
          <a:ln>
            <a:solidFill>
              <a:schemeClr val="accent1"/>
            </a:solidFill>
          </a:ln>
        </p:spPr>
        <p:txBody>
          <a:bodyPr rtlCol="0" anchor="ctr"/>
          <a:lstStyle>
            <a:lvl1pPr marL="0" indent="0" algn="ctr">
              <a:buNone/>
              <a:defRPr sz="21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Encabezado de sección</a:t>
            </a:r>
          </a:p>
        </p:txBody>
      </p:sp>
      <p:sp>
        <p:nvSpPr>
          <p:cNvPr id="27" name="Marcador de texto 9">
            <a:extLst>
              <a:ext uri="{FF2B5EF4-FFF2-40B4-BE49-F238E27FC236}">
                <a16:creationId xmlns:a16="http://schemas.microsoft.com/office/drawing/2014/main" id="{76D2E128-93A5-440C-A234-55AC27F90F8C}"/>
              </a:ext>
            </a:extLst>
          </p:cNvPr>
          <p:cNvSpPr>
            <a:spLocks noGrp="1"/>
          </p:cNvSpPr>
          <p:nvPr>
            <p:ph type="body" sz="quarter" idx="28" hasCustomPrompt="1"/>
          </p:nvPr>
        </p:nvSpPr>
        <p:spPr>
          <a:xfrm>
            <a:off x="4739330" y="1754721"/>
            <a:ext cx="3998591" cy="3998591"/>
          </a:xfrm>
          <a:prstGeom prst="ellipse">
            <a:avLst/>
          </a:prstGeom>
          <a:noFill/>
          <a:ln>
            <a:solidFill>
              <a:schemeClr val="accent2"/>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es-ES" noProof="0"/>
              <a:t>Encabezado de sección</a:t>
            </a:r>
          </a:p>
        </p:txBody>
      </p:sp>
      <p:sp>
        <p:nvSpPr>
          <p:cNvPr id="28" name="Marcador de texto 9">
            <a:extLst>
              <a:ext uri="{FF2B5EF4-FFF2-40B4-BE49-F238E27FC236}">
                <a16:creationId xmlns:a16="http://schemas.microsoft.com/office/drawing/2014/main" id="{315814FC-F14E-4ECD-A97E-869936E55DF4}"/>
              </a:ext>
            </a:extLst>
          </p:cNvPr>
          <p:cNvSpPr>
            <a:spLocks noGrp="1"/>
          </p:cNvSpPr>
          <p:nvPr>
            <p:ph type="body" sz="quarter" idx="29" hasCustomPrompt="1"/>
          </p:nvPr>
        </p:nvSpPr>
        <p:spPr>
          <a:xfrm>
            <a:off x="8238481" y="2193897"/>
            <a:ext cx="3120238" cy="3120238"/>
          </a:xfrm>
          <a:prstGeom prst="ellipse">
            <a:avLst/>
          </a:prstGeom>
          <a:noFill/>
          <a:ln>
            <a:solidFill>
              <a:schemeClr val="accent3"/>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es-ES" noProof="0"/>
              <a:t>Encabezado de sección</a:t>
            </a:r>
          </a:p>
        </p:txBody>
      </p:sp>
      <p:sp>
        <p:nvSpPr>
          <p:cNvPr id="48" name="Forma libre: Forma 47">
            <a:extLst>
              <a:ext uri="{FF2B5EF4-FFF2-40B4-BE49-F238E27FC236}">
                <a16:creationId xmlns:a16="http://schemas.microsoft.com/office/drawing/2014/main" id="{A8E117AC-4076-4663-96EA-12A984AAA63A}"/>
              </a:ext>
            </a:extLst>
          </p:cNvPr>
          <p:cNvSpPr/>
          <p:nvPr userDrawn="1"/>
        </p:nvSpPr>
        <p:spPr>
          <a:xfrm>
            <a:off x="4740115" y="2772299"/>
            <a:ext cx="494967" cy="1963434"/>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Forma libre: Forma 46">
            <a:extLst>
              <a:ext uri="{FF2B5EF4-FFF2-40B4-BE49-F238E27FC236}">
                <a16:creationId xmlns:a16="http://schemas.microsoft.com/office/drawing/2014/main" id="{33BA9298-2BC7-49EF-BEB7-E71095424207}"/>
              </a:ext>
            </a:extLst>
          </p:cNvPr>
          <p:cNvSpPr/>
          <p:nvPr userDrawn="1"/>
        </p:nvSpPr>
        <p:spPr>
          <a:xfrm>
            <a:off x="8245937" y="2863999"/>
            <a:ext cx="491664" cy="1780035"/>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Forma libre: Forma 15">
            <a:extLst>
              <a:ext uri="{FF2B5EF4-FFF2-40B4-BE49-F238E27FC236}">
                <a16:creationId xmlns:a16="http://schemas.microsoft.com/office/drawing/2014/main" id="{D850331C-9383-4367-8C09-8FBE227C98B4}"/>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Forma libre: Forma 16">
            <a:extLst>
              <a:ext uri="{FF2B5EF4-FFF2-40B4-BE49-F238E27FC236}">
                <a16:creationId xmlns:a16="http://schemas.microsoft.com/office/drawing/2014/main" id="{D5AADDFA-0151-46BA-B788-3C5B8FC5B5FD}"/>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Forma libre: Forma 19">
            <a:extLst>
              <a:ext uri="{FF2B5EF4-FFF2-40B4-BE49-F238E27FC236}">
                <a16:creationId xmlns:a16="http://schemas.microsoft.com/office/drawing/2014/main" id="{CC98EDD7-AC10-482C-9B0F-9EE170C1F8C4}"/>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a:p>
        </p:txBody>
      </p:sp>
      <p:sp>
        <p:nvSpPr>
          <p:cNvPr id="22" name="Forma libre: Forma 21">
            <a:extLst>
              <a:ext uri="{FF2B5EF4-FFF2-40B4-BE49-F238E27FC236}">
                <a16:creationId xmlns:a16="http://schemas.microsoft.com/office/drawing/2014/main" id="{46C6BDBB-2B70-456D-86FB-0A63D587A509}"/>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Forma libre: Forma 22">
            <a:extLst>
              <a:ext uri="{FF2B5EF4-FFF2-40B4-BE49-F238E27FC236}">
                <a16:creationId xmlns:a16="http://schemas.microsoft.com/office/drawing/2014/main" id="{DD294FD8-6E9C-409A-81F3-C1E9BE998524}"/>
              </a:ext>
            </a:extLst>
          </p:cNvPr>
          <p:cNvSpPr/>
          <p:nvPr userDrawn="1"/>
        </p:nvSpPr>
        <p:spPr>
          <a:xfrm rot="13336516">
            <a:off x="137666" y="5349121"/>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24" name="Forma libre: Forma 23">
            <a:extLst>
              <a:ext uri="{FF2B5EF4-FFF2-40B4-BE49-F238E27FC236}">
                <a16:creationId xmlns:a16="http://schemas.microsoft.com/office/drawing/2014/main" id="{E9CE551E-3C50-4DFC-B1F0-E75C36EB546C}"/>
              </a:ext>
            </a:extLst>
          </p:cNvPr>
          <p:cNvSpPr/>
          <p:nvPr userDrawn="1"/>
        </p:nvSpPr>
        <p:spPr>
          <a:xfrm rot="5738060">
            <a:off x="100722" y="596209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1A30495D-C647-4038-8E7F-16125414CE5D}"/>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40EE479C-D1F6-4BAC-80D2-90EF74E3261A}"/>
              </a:ext>
            </a:extLst>
          </p:cNvPr>
          <p:cNvSpPr>
            <a:spLocks noGrp="1"/>
          </p:cNvSpPr>
          <p:nvPr userDrawn="1">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8" name="Marcador de pie de página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9" name="Marcador de posición de número de diapositiva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29" name="Forma libre: Forma 28">
            <a:extLst>
              <a:ext uri="{FF2B5EF4-FFF2-40B4-BE49-F238E27FC236}">
                <a16:creationId xmlns:a16="http://schemas.microsoft.com/office/drawing/2014/main" id="{487EAD8B-C2A9-4ED7-BA79-62CE2E5D80F9}"/>
              </a:ext>
            </a:extLst>
          </p:cNvPr>
          <p:cNvSpPr/>
          <p:nvPr userDrawn="1"/>
        </p:nvSpPr>
        <p:spPr>
          <a:xfrm rot="3693105">
            <a:off x="270909" y="5041123"/>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Marcador de texto 18">
            <a:extLst>
              <a:ext uri="{FF2B5EF4-FFF2-40B4-BE49-F238E27FC236}">
                <a16:creationId xmlns:a16="http://schemas.microsoft.com/office/drawing/2014/main" id="{C614E990-EC62-437B-ADF0-038FF35A2629}"/>
              </a:ext>
            </a:extLst>
          </p:cNvPr>
          <p:cNvSpPr>
            <a:spLocks noGrp="1"/>
          </p:cNvSpPr>
          <p:nvPr>
            <p:ph type="body" sz="quarter" idx="13" hasCustomPrompt="1"/>
          </p:nvPr>
        </p:nvSpPr>
        <p:spPr>
          <a:xfrm>
            <a:off x="1364343" y="2505766"/>
            <a:ext cx="3374987" cy="885825"/>
          </a:xfrm>
        </p:spPr>
        <p:txBody>
          <a:bodyPr rtlCol="0" anchor="ctr"/>
          <a:lstStyle>
            <a:lvl1pPr marL="0" indent="0" algn="ctr">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rtl="0"/>
            <a:r>
              <a:rPr lang="es-ES" noProof="0"/>
              <a:t>1</a:t>
            </a:r>
          </a:p>
        </p:txBody>
      </p:sp>
      <p:sp>
        <p:nvSpPr>
          <p:cNvPr id="32" name="Marcador de texto 20">
            <a:extLst>
              <a:ext uri="{FF2B5EF4-FFF2-40B4-BE49-F238E27FC236}">
                <a16:creationId xmlns:a16="http://schemas.microsoft.com/office/drawing/2014/main" id="{A6926E00-3D05-4600-B7E9-74F56D038AE9}"/>
              </a:ext>
            </a:extLst>
          </p:cNvPr>
          <p:cNvSpPr>
            <a:spLocks noGrp="1"/>
          </p:cNvSpPr>
          <p:nvPr>
            <p:ph type="body" sz="quarter" idx="14" hasCustomPrompt="1"/>
          </p:nvPr>
        </p:nvSpPr>
        <p:spPr>
          <a:xfrm>
            <a:off x="5212968" y="2505766"/>
            <a:ext cx="3025513" cy="885825"/>
          </a:xfrm>
        </p:spPr>
        <p:txBody>
          <a:bodyPr rtlCol="0" anchor="ctr"/>
          <a:lstStyle>
            <a:lvl1pPr marL="0" indent="0" algn="ctr">
              <a:buNone/>
              <a:defRPr sz="8000" b="1" i="0">
                <a:latin typeface="+mj-lt"/>
              </a:defRPr>
            </a:lvl1pPr>
          </a:lstStyle>
          <a:p>
            <a:pPr lvl="0" rtl="0"/>
            <a:r>
              <a:rPr lang="es-ES" noProof="0"/>
              <a:t>2</a:t>
            </a:r>
          </a:p>
        </p:txBody>
      </p:sp>
      <p:sp>
        <p:nvSpPr>
          <p:cNvPr id="33" name="Marcador de texto 32">
            <a:extLst>
              <a:ext uri="{FF2B5EF4-FFF2-40B4-BE49-F238E27FC236}">
                <a16:creationId xmlns:a16="http://schemas.microsoft.com/office/drawing/2014/main" id="{56EA1CAB-F73E-42AE-AC55-B00392B49263}"/>
              </a:ext>
            </a:extLst>
          </p:cNvPr>
          <p:cNvSpPr>
            <a:spLocks noGrp="1"/>
          </p:cNvSpPr>
          <p:nvPr>
            <p:ph type="body" sz="quarter" idx="30" hasCustomPrompt="1"/>
          </p:nvPr>
        </p:nvSpPr>
        <p:spPr>
          <a:xfrm>
            <a:off x="8737600" y="2490630"/>
            <a:ext cx="2090738" cy="900962"/>
          </a:xfrm>
        </p:spPr>
        <p:txBody>
          <a:bodyPr vert="horz" lIns="0" tIns="0" rIns="0" bIns="0" rtlCol="0" anchor="ctr">
            <a:noAutofit/>
          </a:bodyPr>
          <a:lstStyle>
            <a:lvl1pPr marL="0" indent="0" algn="ctr">
              <a:buNone/>
              <a:defRPr lang="en-ZA" sz="8000" b="1" i="0" dirty="0">
                <a:latin typeface="+mj-lt"/>
              </a:defRPr>
            </a:lvl1pPr>
          </a:lstStyle>
          <a:p>
            <a:pPr marL="266700" lvl="0" indent="-266700" algn="ctr" rtl="0"/>
            <a:r>
              <a:rPr lang="es-ES" noProof="0"/>
              <a:t>3</a:t>
            </a:r>
          </a:p>
        </p:txBody>
      </p:sp>
      <p:sp>
        <p:nvSpPr>
          <p:cNvPr id="35" name="Marcador de texto 34">
            <a:extLst>
              <a:ext uri="{FF2B5EF4-FFF2-40B4-BE49-F238E27FC236}">
                <a16:creationId xmlns:a16="http://schemas.microsoft.com/office/drawing/2014/main" id="{34357700-1BDF-40C0-BFE9-5F837ADED4AA}"/>
              </a:ext>
            </a:extLst>
          </p:cNvPr>
          <p:cNvSpPr>
            <a:spLocks noGrp="1"/>
          </p:cNvSpPr>
          <p:nvPr>
            <p:ph type="body" sz="quarter" idx="31" hasCustomPrompt="1"/>
          </p:nvPr>
        </p:nvSpPr>
        <p:spPr>
          <a:xfrm>
            <a:off x="1820138" y="4015478"/>
            <a:ext cx="2489200" cy="1012825"/>
          </a:xfrm>
        </p:spPr>
        <p:txBody>
          <a:bodyPr rtlCol="0"/>
          <a:lstStyle>
            <a:lvl1pPr marL="0" indent="0" algn="ctr">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Descripción de la sección</a:t>
            </a:r>
          </a:p>
        </p:txBody>
      </p:sp>
      <p:sp>
        <p:nvSpPr>
          <p:cNvPr id="37" name="Marcador de texto 36">
            <a:extLst>
              <a:ext uri="{FF2B5EF4-FFF2-40B4-BE49-F238E27FC236}">
                <a16:creationId xmlns:a16="http://schemas.microsoft.com/office/drawing/2014/main" id="{A3F3E97F-9A21-4431-909B-D1E580B19F1B}"/>
              </a:ext>
            </a:extLst>
          </p:cNvPr>
          <p:cNvSpPr>
            <a:spLocks noGrp="1"/>
          </p:cNvSpPr>
          <p:nvPr>
            <p:ph type="body" sz="quarter" idx="32" hasCustomPrompt="1"/>
          </p:nvPr>
        </p:nvSpPr>
        <p:spPr>
          <a:xfrm>
            <a:off x="5481124" y="4015478"/>
            <a:ext cx="2489200" cy="1011238"/>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ES" noProof="0"/>
              <a:t>Descripción de la sección</a:t>
            </a:r>
          </a:p>
        </p:txBody>
      </p:sp>
      <p:sp>
        <p:nvSpPr>
          <p:cNvPr id="39" name="Marcador de texto 38">
            <a:extLst>
              <a:ext uri="{FF2B5EF4-FFF2-40B4-BE49-F238E27FC236}">
                <a16:creationId xmlns:a16="http://schemas.microsoft.com/office/drawing/2014/main" id="{2445CEA3-6928-4E8E-8E52-B7043F3580D1}"/>
              </a:ext>
            </a:extLst>
          </p:cNvPr>
          <p:cNvSpPr>
            <a:spLocks noGrp="1"/>
          </p:cNvSpPr>
          <p:nvPr>
            <p:ph type="body" sz="quarter" idx="33" hasCustomPrompt="1"/>
          </p:nvPr>
        </p:nvSpPr>
        <p:spPr>
          <a:xfrm>
            <a:off x="8737600" y="4015478"/>
            <a:ext cx="2090738" cy="1012825"/>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ES" noProof="0"/>
              <a:t>Descripción de la sección</a:t>
            </a:r>
          </a:p>
        </p:txBody>
      </p:sp>
    </p:spTree>
    <p:extLst>
      <p:ext uri="{BB962C8B-B14F-4D97-AF65-F5344CB8AC3E}">
        <p14:creationId xmlns:p14="http://schemas.microsoft.com/office/powerpoint/2010/main" val="215979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posición de texto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pie de página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11" name="Marcador de posición de número de diapositiva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8" name="Marcador de texto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1584325"/>
            <a:ext cx="5472113" cy="46069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texto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152525"/>
            <a:ext cx="5472000" cy="358775"/>
          </a:xfrm>
        </p:spPr>
        <p:txBody>
          <a:bodyPr rtlCol="0"/>
          <a:lstStyle>
            <a:lvl1pPr marL="0" indent="0">
              <a:buNone/>
              <a:defRPr sz="2400" b="1"/>
            </a:lvl1pPr>
          </a:lstStyle>
          <a:p>
            <a:pPr lvl="0" rtl="0"/>
            <a:r>
              <a:rPr lang="es-ES" noProof="0"/>
              <a:t>Editar estilos de texto del patrón</a:t>
            </a:r>
          </a:p>
        </p:txBody>
      </p:sp>
    </p:spTree>
    <p:extLst>
      <p:ext uri="{BB962C8B-B14F-4D97-AF65-F5344CB8AC3E}">
        <p14:creationId xmlns:p14="http://schemas.microsoft.com/office/powerpoint/2010/main" val="2139098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spacio comercial">
    <p:spTree>
      <p:nvGrpSpPr>
        <p:cNvPr id="1" name=""/>
        <p:cNvGrpSpPr/>
        <p:nvPr/>
      </p:nvGrpSpPr>
      <p:grpSpPr>
        <a:xfrm>
          <a:off x="0" y="0"/>
          <a:ext cx="0" cy="0"/>
          <a:chOff x="0" y="0"/>
          <a:chExt cx="0" cy="0"/>
        </a:xfrm>
      </p:grpSpPr>
      <p:sp>
        <p:nvSpPr>
          <p:cNvPr id="13" name="Forma libre: Forma 12">
            <a:extLst>
              <a:ext uri="{FF2B5EF4-FFF2-40B4-BE49-F238E27FC236}">
                <a16:creationId xmlns:a16="http://schemas.microsoft.com/office/drawing/2014/main" id="{070BDE6F-3ADC-465D-A1D5-2E3FEE5E3685}"/>
              </a:ext>
            </a:extLst>
          </p:cNvPr>
          <p:cNvSpPr/>
          <p:nvPr userDrawn="1"/>
        </p:nvSpPr>
        <p:spPr>
          <a:xfrm rot="4308689">
            <a:off x="9605830" y="-345925"/>
            <a:ext cx="2706415" cy="2832124"/>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a:p>
        </p:txBody>
      </p:sp>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p:spPr>
        <p:txBody>
          <a:bodyPr rtlCol="0"/>
          <a:lstStyle>
            <a:lvl1pPr>
              <a:defRPr>
                <a:solidFill>
                  <a:schemeClr val="tx1">
                    <a:lumMod val="75000"/>
                    <a:lumOff val="25000"/>
                  </a:schemeClr>
                </a:solidFill>
              </a:defRPr>
            </a:lvl1pPr>
          </a:lstStyle>
          <a:p>
            <a:pPr rtl="0"/>
            <a:endParaRPr lang="es-ES" noProof="0"/>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cxnSp>
        <p:nvCxnSpPr>
          <p:cNvPr id="14" name="Conector recto 13">
            <a:extLst>
              <a:ext uri="{FF2B5EF4-FFF2-40B4-BE49-F238E27FC236}">
                <a16:creationId xmlns:a16="http://schemas.microsoft.com/office/drawing/2014/main" id="{B3B7A27A-7EBF-4E8D-A115-E66CB9FAB634}"/>
              </a:ext>
            </a:extLst>
          </p:cNvPr>
          <p:cNvCxnSpPr>
            <a:cxnSpLocks/>
          </p:cNvCxnSpPr>
          <p:nvPr userDrawn="1"/>
        </p:nvCxnSpPr>
        <p:spPr>
          <a:xfrm>
            <a:off x="6096000" y="1319756"/>
            <a:ext cx="0" cy="436984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1BFFAC39-59BE-48F2-AD63-62BEFC00B1D5}"/>
              </a:ext>
            </a:extLst>
          </p:cNvPr>
          <p:cNvCxnSpPr>
            <a:cxnSpLocks/>
          </p:cNvCxnSpPr>
          <p:nvPr userDrawn="1"/>
        </p:nvCxnSpPr>
        <p:spPr>
          <a:xfrm flipH="1">
            <a:off x="432000" y="3504678"/>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Marcador de texto 5">
            <a:extLst>
              <a:ext uri="{FF2B5EF4-FFF2-40B4-BE49-F238E27FC236}">
                <a16:creationId xmlns:a16="http://schemas.microsoft.com/office/drawing/2014/main" id="{FA965502-3EB0-4B3F-B1BD-4A4FCF7FFB40}"/>
              </a:ext>
            </a:extLst>
          </p:cNvPr>
          <p:cNvSpPr>
            <a:spLocks noGrp="1"/>
          </p:cNvSpPr>
          <p:nvPr>
            <p:ph type="body" sz="quarter" idx="12" hasCustomPrompt="1"/>
          </p:nvPr>
        </p:nvSpPr>
        <p:spPr>
          <a:xfrm>
            <a:off x="5112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s-ES" noProof="0"/>
              <a:t>Título del cuadrante</a:t>
            </a:r>
          </a:p>
        </p:txBody>
      </p:sp>
      <p:sp>
        <p:nvSpPr>
          <p:cNvPr id="20" name="Marcador de texto 5">
            <a:extLst>
              <a:ext uri="{FF2B5EF4-FFF2-40B4-BE49-F238E27FC236}">
                <a16:creationId xmlns:a16="http://schemas.microsoft.com/office/drawing/2014/main" id="{C18A1C3D-3A6C-4F03-9E67-CC675C5FE3BA}"/>
              </a:ext>
            </a:extLst>
          </p:cNvPr>
          <p:cNvSpPr>
            <a:spLocks noGrp="1"/>
          </p:cNvSpPr>
          <p:nvPr>
            <p:ph type="body" sz="quarter" idx="13" hasCustomPrompt="1"/>
          </p:nvPr>
        </p:nvSpPr>
        <p:spPr>
          <a:xfrm>
            <a:off x="5106000" y="5857570"/>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s-ES" noProof="0"/>
              <a:t>Título del cuadrante</a:t>
            </a:r>
          </a:p>
        </p:txBody>
      </p:sp>
      <p:sp>
        <p:nvSpPr>
          <p:cNvPr id="21" name="Marcador de texto 5">
            <a:extLst>
              <a:ext uri="{FF2B5EF4-FFF2-40B4-BE49-F238E27FC236}">
                <a16:creationId xmlns:a16="http://schemas.microsoft.com/office/drawing/2014/main" id="{469CF172-1F46-411E-B0E1-B0220CFB3DA3}"/>
              </a:ext>
            </a:extLst>
          </p:cNvPr>
          <p:cNvSpPr>
            <a:spLocks noGrp="1"/>
          </p:cNvSpPr>
          <p:nvPr>
            <p:ph type="body" sz="quarter" idx="14" hasCustomPrompt="1"/>
          </p:nvPr>
        </p:nvSpPr>
        <p:spPr>
          <a:xfrm>
            <a:off x="432000" y="318782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es-ES" noProof="0"/>
              <a:t>Título del cuadrante</a:t>
            </a:r>
          </a:p>
        </p:txBody>
      </p:sp>
      <p:sp>
        <p:nvSpPr>
          <p:cNvPr id="22" name="Marcador de texto 5">
            <a:extLst>
              <a:ext uri="{FF2B5EF4-FFF2-40B4-BE49-F238E27FC236}">
                <a16:creationId xmlns:a16="http://schemas.microsoft.com/office/drawing/2014/main" id="{BD9E85DB-9B95-40F2-9F0B-3D21BC9DCD8C}"/>
              </a:ext>
            </a:extLst>
          </p:cNvPr>
          <p:cNvSpPr>
            <a:spLocks noGrp="1"/>
          </p:cNvSpPr>
          <p:nvPr>
            <p:ph type="body" sz="quarter" idx="15" hasCustomPrompt="1"/>
          </p:nvPr>
        </p:nvSpPr>
        <p:spPr>
          <a:xfrm>
            <a:off x="9792001" y="318782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es-ES" noProof="0"/>
              <a:t>Título del cuadrante</a:t>
            </a:r>
          </a:p>
        </p:txBody>
      </p:sp>
    </p:spTree>
    <p:extLst>
      <p:ext uri="{BB962C8B-B14F-4D97-AF65-F5344CB8AC3E}">
        <p14:creationId xmlns:p14="http://schemas.microsoft.com/office/powerpoint/2010/main" val="1044470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s columnas en cuadr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1" name="Marcador de texto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483985" y="2463801"/>
            <a:ext cx="2963619" cy="3314200"/>
          </a:xfrm>
          <a:prstGeom prst="rect">
            <a:avLst/>
          </a:prstGeom>
          <a:solidFill>
            <a:schemeClr val="bg1">
              <a:lumMod val="95000"/>
            </a:schemeClr>
          </a:solidFill>
        </p:spPr>
        <p:txBody>
          <a:bodyPr lIns="180000" tIns="180000" rIns="18000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texto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sp>
        <p:nvSpPr>
          <p:cNvPr id="6" name="Marcador de texto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rtlCol="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ES" noProof="0"/>
              <a:t>Título de la sección 1</a:t>
            </a:r>
          </a:p>
        </p:txBody>
      </p:sp>
      <p:sp>
        <p:nvSpPr>
          <p:cNvPr id="12" name="Marcador de texto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rtlCol="0" anchor="t"/>
          <a:lstStyle>
            <a:lvl1pPr marL="0" indent="0" algn="ctr">
              <a:buNone/>
              <a:defRPr>
                <a:latin typeface="+mj-lt"/>
              </a:defRPr>
            </a:lvl1pPr>
          </a:lstStyle>
          <a:p>
            <a:pPr lvl="0" rtl="0"/>
            <a:r>
              <a:rPr lang="es-ES" noProof="0"/>
              <a:t>Título de la sección 2</a:t>
            </a:r>
          </a:p>
        </p:txBody>
      </p:sp>
      <p:sp>
        <p:nvSpPr>
          <p:cNvPr id="14" name="Marcador de texto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rtlCol="0" anchor="t"/>
          <a:lstStyle>
            <a:lvl1pPr marL="0" indent="0" algn="ctr">
              <a:buNone/>
              <a:defRPr>
                <a:latin typeface="+mj-lt"/>
              </a:defRPr>
            </a:lvl1pPr>
          </a:lstStyle>
          <a:p>
            <a:pPr lvl="0" rtl="0"/>
            <a:r>
              <a:rPr lang="es-ES" noProof="0"/>
              <a:t>Título de la sección 3</a:t>
            </a:r>
          </a:p>
        </p:txBody>
      </p:sp>
    </p:spTree>
    <p:extLst>
      <p:ext uri="{BB962C8B-B14F-4D97-AF65-F5344CB8AC3E}">
        <p14:creationId xmlns:p14="http://schemas.microsoft.com/office/powerpoint/2010/main" val="3755733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scala de tiem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13" name="Marcador de texto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cxnSp>
        <p:nvCxnSpPr>
          <p:cNvPr id="15" name="Conector recto de flecha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Marcador de texto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s-ES" noProof="0"/>
              <a:t>Año</a:t>
            </a:r>
          </a:p>
        </p:txBody>
      </p:sp>
      <p:sp>
        <p:nvSpPr>
          <p:cNvPr id="17" name="Marcador de texto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1" name="Marcador de texto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2" name="Marcador de texto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5" name="Marcador de texto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6" name="Marcador de texto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s-ES" noProof="0"/>
              <a:t>Año</a:t>
            </a:r>
          </a:p>
        </p:txBody>
      </p:sp>
      <p:sp>
        <p:nvSpPr>
          <p:cNvPr id="28" name="Marcador de texto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0" name="Marcador de texto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1" name="Marcador de texto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2" name="Marcador de texto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3" name="Marcador de texto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4" name="Marcador de texto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5" name="Marcador de texto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6" name="Marcador de texto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7" name="Marcador de texto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8" name="Marcador de texto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9" name="Marcador de texto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0" name="Marcador de texto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1" name="Marcador de texto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2" name="Marcador de texto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3" name="Marcador de texto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4" name="Marcador de texto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5" name="Marcador de texto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6" name="Marcador de texto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7" name="Marcador de texto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8" name="Marcador de texto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9" name="Marcador de texto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rtlCol="0" anchor="t"/>
          <a:lstStyle>
            <a:lvl1pPr marL="0" indent="0" algn="ctr">
              <a:buNone/>
              <a:defRPr sz="1600" b="1">
                <a:solidFill>
                  <a:schemeClr val="tx1">
                    <a:lumMod val="75000"/>
                    <a:lumOff val="25000"/>
                  </a:schemeClr>
                </a:solidFill>
              </a:defRPr>
            </a:lvl1pPr>
          </a:lstStyle>
          <a:p>
            <a:pPr lvl="0" rtl="0"/>
            <a:r>
              <a:rPr lang="es-ES" noProof="0"/>
              <a:t>Título del elemento</a:t>
            </a:r>
          </a:p>
        </p:txBody>
      </p:sp>
      <p:sp>
        <p:nvSpPr>
          <p:cNvPr id="50" name="Marcador de texto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rtlCol="0" anchor="ctr"/>
          <a:lstStyle>
            <a:lvl1pPr marL="0" indent="0" algn="ctr">
              <a:buNone/>
              <a:defRPr sz="1200">
                <a:solidFill>
                  <a:schemeClr val="tx1">
                    <a:lumMod val="75000"/>
                    <a:lumOff val="25000"/>
                  </a:schemeClr>
                </a:solidFill>
              </a:defRPr>
            </a:lvl1pPr>
          </a:lstStyle>
          <a:p>
            <a:pPr lvl="0" rtl="0"/>
            <a:r>
              <a:rPr lang="es-ES" noProof="0"/>
              <a:t>Mes, año</a:t>
            </a:r>
          </a:p>
        </p:txBody>
      </p:sp>
    </p:spTree>
    <p:extLst>
      <p:ext uri="{BB962C8B-B14F-4D97-AF65-F5344CB8AC3E}">
        <p14:creationId xmlns:p14="http://schemas.microsoft.com/office/powerpoint/2010/main" val="90670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is miembros del equi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rtlCol="0"/>
          <a:lstStyle>
            <a:lvl1pPr marL="0" indent="0" algn="ctr">
              <a:buNone/>
              <a:defRPr sz="1600"/>
            </a:lvl1pPr>
          </a:lstStyle>
          <a:p>
            <a:pPr lvl="0" rtl="0"/>
            <a:r>
              <a:rPr lang="es-ES" noProof="0"/>
              <a:t>Título</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rtlCol="0"/>
          <a:lstStyle>
            <a:lvl1pPr marL="0" indent="0" algn="ctr">
              <a:buNone/>
              <a:defRPr sz="1600"/>
            </a:lvl1pPr>
          </a:lstStyle>
          <a:p>
            <a:pPr lvl="0" rtl="0"/>
            <a:r>
              <a:rPr lang="es-ES" noProof="0"/>
              <a:t>Título</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rtlCol="0"/>
          <a:lstStyle>
            <a:lvl1pPr marL="0" indent="0" algn="ctr">
              <a:buNone/>
              <a:defRPr sz="1600"/>
            </a:lvl1pPr>
          </a:lstStyle>
          <a:p>
            <a:pPr lvl="0" rtl="0"/>
            <a:r>
              <a:rPr lang="es-ES" noProof="0"/>
              <a:t>Título</a:t>
            </a:r>
          </a:p>
        </p:txBody>
      </p:sp>
      <p:sp>
        <p:nvSpPr>
          <p:cNvPr id="17" name="Marcador de texto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rtlCol="0"/>
          <a:lstStyle>
            <a:lvl1pPr marL="0" indent="0" algn="ctr">
              <a:buNone/>
              <a:defRPr sz="1600"/>
            </a:lvl1pPr>
          </a:lstStyle>
          <a:p>
            <a:pPr lvl="0" rtl="0"/>
            <a:r>
              <a:rPr lang="es-ES" noProof="0"/>
              <a:t>Título</a:t>
            </a:r>
          </a:p>
        </p:txBody>
      </p:sp>
      <p:sp>
        <p:nvSpPr>
          <p:cNvPr id="6" name="Marcador de texto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rtlCol="0"/>
          <a:lstStyle>
            <a:lvl1pPr marL="0" indent="0" algn="ctr">
              <a:buNone/>
              <a:defRPr b="1">
                <a:latin typeface="+mj-lt"/>
              </a:defRPr>
            </a:lvl1pPr>
          </a:lstStyle>
          <a:p>
            <a:pPr lvl="0" rtl="0"/>
            <a:r>
              <a:rPr lang="es-ES" noProof="0"/>
              <a:t>Nombre completo</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rtlCol="0"/>
          <a:lstStyle>
            <a:lvl1pPr marL="0" indent="0" algn="ctr">
              <a:buNone/>
              <a:defRPr b="1">
                <a:latin typeface="+mj-lt"/>
              </a:defRPr>
            </a:lvl1pPr>
          </a:lstStyle>
          <a:p>
            <a:pPr lvl="0" rtl="0"/>
            <a:r>
              <a:rPr lang="es-ES" noProof="0"/>
              <a:t>Nombre completo</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rtlCol="0"/>
          <a:lstStyle>
            <a:lvl1pPr marL="0" indent="0" algn="ctr">
              <a:buNone/>
              <a:defRPr b="1">
                <a:latin typeface="+mj-lt"/>
              </a:defRPr>
            </a:lvl1pPr>
          </a:lstStyle>
          <a:p>
            <a:pPr lvl="0" rtl="0"/>
            <a:r>
              <a:rPr lang="es-ES" noProof="0"/>
              <a:t>Nombre completo</a:t>
            </a:r>
          </a:p>
        </p:txBody>
      </p:sp>
      <p:sp>
        <p:nvSpPr>
          <p:cNvPr id="16" name="Marcador de texto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rtlCol="0"/>
          <a:lstStyle>
            <a:lvl1pPr marL="0" indent="0" algn="ctr">
              <a:buNone/>
              <a:defRPr b="1">
                <a:latin typeface="+mj-lt"/>
              </a:defRPr>
            </a:lvl1pPr>
          </a:lstStyle>
          <a:p>
            <a:pPr lvl="0" rtl="0"/>
            <a:r>
              <a:rPr lang="es-ES" noProof="0"/>
              <a:t>Nombre completo</a:t>
            </a:r>
          </a:p>
        </p:txBody>
      </p:sp>
      <p:sp>
        <p:nvSpPr>
          <p:cNvPr id="19" name="Marcador de texto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rtlCol="0"/>
          <a:lstStyle>
            <a:lvl1pPr marL="0" indent="0" algn="ctr">
              <a:buNone/>
              <a:defRPr b="1">
                <a:latin typeface="+mj-lt"/>
              </a:defRPr>
            </a:lvl1pPr>
          </a:lstStyle>
          <a:p>
            <a:pPr lvl="0" rtl="0"/>
            <a:r>
              <a:rPr lang="es-ES" noProof="0"/>
              <a:t>Nombre completo</a:t>
            </a:r>
          </a:p>
        </p:txBody>
      </p:sp>
      <p:sp>
        <p:nvSpPr>
          <p:cNvPr id="21" name="Marcador de texto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rtlCol="0"/>
          <a:lstStyle>
            <a:lvl1pPr marL="0" indent="0" algn="ctr">
              <a:buNone/>
              <a:defRPr sz="1600"/>
            </a:lvl1pPr>
          </a:lstStyle>
          <a:p>
            <a:pPr lvl="0" rtl="0"/>
            <a:r>
              <a:rPr lang="es-ES" noProof="0"/>
              <a:t>Título</a:t>
            </a:r>
          </a:p>
        </p:txBody>
      </p:sp>
      <p:sp>
        <p:nvSpPr>
          <p:cNvPr id="23" name="Marcador de posición de imagen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4" name="Marcador de posición de imagen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5" name="Marcador de posición de imagen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6" name="Marcador de posición de imagen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7" name="Marcador de posición de imagen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0" name="Marcador de posición de imagen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4" name="Marcador de texto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rtlCol="0"/>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ES" noProof="0"/>
              <a:t>Nombre completo</a:t>
            </a:r>
          </a:p>
        </p:txBody>
      </p:sp>
      <p:sp>
        <p:nvSpPr>
          <p:cNvPr id="11" name="Marcador de texto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rtlCol="0"/>
          <a:lstStyle>
            <a:lvl1pPr marL="0" indent="0" algn="ctr">
              <a:buNone/>
              <a:defRPr/>
            </a:lvl1pPr>
          </a:lstStyle>
          <a:p>
            <a:pPr lvl="0" rtl="0"/>
            <a:r>
              <a:rPr lang="es-ES" noProof="0"/>
              <a:t>Título</a:t>
            </a:r>
          </a:p>
        </p:txBody>
      </p:sp>
    </p:spTree>
    <p:extLst>
      <p:ext uri="{BB962C8B-B14F-4D97-AF65-F5344CB8AC3E}">
        <p14:creationId xmlns:p14="http://schemas.microsoft.com/office/powerpoint/2010/main" val="150351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o el título y el subtítulo">
    <p:spTree>
      <p:nvGrpSpPr>
        <p:cNvPr id="1" name=""/>
        <p:cNvGrpSpPr/>
        <p:nvPr/>
      </p:nvGrpSpPr>
      <p:grpSpPr>
        <a:xfrm>
          <a:off x="0" y="0"/>
          <a:ext cx="0" cy="0"/>
          <a:chOff x="0" y="0"/>
          <a:chExt cx="0" cy="0"/>
        </a:xfrm>
      </p:grpSpPr>
      <p:sp>
        <p:nvSpPr>
          <p:cNvPr id="29" name="Forma libre: Forma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a:p>
        </p:txBody>
      </p:sp>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14" name="Forma libre: Forma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Forma libre: Forma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Forma libre: Forma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Forma libre: Forma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Forma libre: Forma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Forma libre: Forma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Marcador de texto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spTree>
    <p:extLst>
      <p:ext uri="{BB962C8B-B14F-4D97-AF65-F5344CB8AC3E}">
        <p14:creationId xmlns:p14="http://schemas.microsoft.com/office/powerpoint/2010/main" val="150585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l título">
    <p:bg>
      <p:bgPr>
        <a:solidFill>
          <a:schemeClr val="bg1"/>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Rectángulo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3600" spc="-150">
                <a:solidFill>
                  <a:schemeClr val="bg1"/>
                </a:solidFill>
              </a:defRPr>
            </a:lvl1pPr>
          </a:lstStyle>
          <a:p>
            <a:pPr rtl="0"/>
            <a:r>
              <a:rPr lang="es-ES" noProof="0"/>
              <a:t>Haga clic para editar </a:t>
            </a:r>
            <a:br>
              <a:rPr lang="es-ES" noProof="0"/>
            </a:br>
            <a:r>
              <a:rPr lang="es-ES" noProof="0"/>
              <a:t>el estilo de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número de diapositiva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es-ES" noProof="0" smtClean="0"/>
              <a:pPr rtl="0"/>
              <a:t>‹Nº›</a:t>
            </a:fld>
            <a:endParaRPr lang="es-ES" noProof="0"/>
          </a:p>
        </p:txBody>
      </p:sp>
      <p:sp>
        <p:nvSpPr>
          <p:cNvPr id="6" name="Cuadro de texto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es-ES" sz="1200" noProof="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5" name="Forma libre: Forma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a:p>
        </p:txBody>
      </p:sp>
      <p:sp>
        <p:nvSpPr>
          <p:cNvPr id="14" name="Forma libre: Forma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24" name="Forma libre: Forma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Forma libre: Forma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Forma libre: Forma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19896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lo el título, sin gráfic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310335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Gracias">
    <p:bg>
      <p:bgPr>
        <a:solidFill>
          <a:schemeClr val="bg1"/>
        </a:solidFill>
        <a:effectLst/>
      </p:bgPr>
    </p:bg>
    <p:spTree>
      <p:nvGrpSpPr>
        <p:cNvPr id="1" name=""/>
        <p:cNvGrpSpPr/>
        <p:nvPr/>
      </p:nvGrpSpPr>
      <p:grpSpPr>
        <a:xfrm>
          <a:off x="0" y="0"/>
          <a:ext cx="0" cy="0"/>
          <a:chOff x="0" y="0"/>
          <a:chExt cx="0" cy="0"/>
        </a:xfrm>
      </p:grpSpPr>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nchorCtr="0"/>
          <a:lstStyle>
            <a:lvl1pPr algn="r">
              <a:defRPr sz="6600" spc="-150">
                <a:solidFill>
                  <a:schemeClr val="bg1"/>
                </a:solidFill>
              </a:defRPr>
            </a:lvl1pPr>
          </a:lstStyle>
          <a:p>
            <a:pPr rtl="0"/>
            <a:r>
              <a:rPr lang="es-ES" noProof="0"/>
              <a:t>Gracias</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1604172"/>
          </a:xfrm>
          <a:solidFill>
            <a:schemeClr val="tx1">
              <a:alpha val="90000"/>
            </a:schemeClr>
          </a:solidFill>
        </p:spPr>
        <p:txBody>
          <a:bodyPr lIns="216000" tIns="144000" rIns="576000" rtlCol="0"/>
          <a:lstStyle>
            <a:lvl1pPr marL="0" indent="0" algn="r">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cxnSp>
        <p:nvCxnSpPr>
          <p:cNvPr id="5" name="Conector recto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Marcador de texto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Número de contacto</a:t>
            </a:r>
          </a:p>
        </p:txBody>
      </p:sp>
      <p:sp>
        <p:nvSpPr>
          <p:cNvPr id="9" name="Marcador de texto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Identificador de red social o correo electrónico</a:t>
            </a:r>
          </a:p>
        </p:txBody>
      </p:sp>
      <p:sp>
        <p:nvSpPr>
          <p:cNvPr id="8" name="Marcador de posición de imagen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rtlCol="0"/>
          <a:lstStyle>
            <a:lvl1pPr marL="0" indent="0">
              <a:buNone/>
              <a:defRPr>
                <a:solidFill>
                  <a:schemeClr val="bg1"/>
                </a:solidFill>
              </a:defRPr>
            </a:lvl1pPr>
          </a:lstStyle>
          <a:p>
            <a:pPr rtl="0"/>
            <a:r>
              <a:rPr lang="es-ES" noProof="0"/>
              <a:t>Logotipo</a:t>
            </a:r>
          </a:p>
        </p:txBody>
      </p:sp>
      <p:sp>
        <p:nvSpPr>
          <p:cNvPr id="10" name="Marcador de texto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Dirección del sitio web</a:t>
            </a:r>
          </a:p>
        </p:txBody>
      </p:sp>
    </p:spTree>
    <p:extLst>
      <p:ext uri="{BB962C8B-B14F-4D97-AF65-F5344CB8AC3E}">
        <p14:creationId xmlns:p14="http://schemas.microsoft.com/office/powerpoint/2010/main" val="130215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o e imágenes grandes">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3600" spc="-150">
                <a:solidFill>
                  <a:schemeClr val="bg1"/>
                </a:solidFill>
              </a:defRPr>
            </a:lvl1pPr>
          </a:lstStyle>
          <a:p>
            <a:pPr rtl="0"/>
            <a:r>
              <a:rPr lang="es-ES" noProof="0"/>
              <a:t>Haga clic para editar </a:t>
            </a:r>
            <a:br>
              <a:rPr lang="es-ES" noProof="0"/>
            </a:br>
            <a:r>
              <a:rPr lang="es-ES" noProof="0"/>
              <a:t>el estilo de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número de diapositiva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es-ES" noProof="0" smtClean="0"/>
              <a:pPr rtl="0"/>
              <a:t>‹Nº›</a:t>
            </a:fld>
            <a:endParaRPr lang="es-ES" noProof="0"/>
          </a:p>
        </p:txBody>
      </p:sp>
      <p:sp>
        <p:nvSpPr>
          <p:cNvPr id="6" name="Cuadro de texto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es-ES" sz="1200" noProof="0">
              <a:solidFill>
                <a:schemeClr val="tx1">
                  <a:lumMod val="75000"/>
                  <a:lumOff val="25000"/>
                </a:schemeClr>
              </a:solidFill>
              <a:latin typeface="+mn-lt"/>
            </a:endParaRPr>
          </a:p>
        </p:txBody>
      </p:sp>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16" name="Marcador de contenido 2">
            <a:extLst>
              <a:ext uri="{FF2B5EF4-FFF2-40B4-BE49-F238E27FC236}">
                <a16:creationId xmlns:a16="http://schemas.microsoft.com/office/drawing/2014/main" id="{ED5F0C9D-A08F-4539-BA26-61D24BBE6E9A}"/>
              </a:ext>
            </a:extLst>
          </p:cNvPr>
          <p:cNvSpPr>
            <a:spLocks noGrp="1"/>
          </p:cNvSpPr>
          <p:nvPr>
            <p:ph idx="15" hasCustomPrompt="1"/>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134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24" name="Forma libre: Forma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Forma libre: Forma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Forma libre: Forma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Forma libre: Forma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Forma libre: Forma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Forma libre: Forma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Forma libre: Forma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Forma libre: Forma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Forma libre: Forma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Forma libre: Forma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Forma libre: Forma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posición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Marcador de pie de página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9" name="Marcador de posición de número de diapositiva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6" name="Marcador de texto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152525"/>
            <a:ext cx="5472113"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umna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posición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152000"/>
            <a:ext cx="3600450"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1" name="Marcador de texto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152000"/>
            <a:ext cx="3600450"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a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152525"/>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152525"/>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148060"/>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7" name="Marcador de texto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152525"/>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ñetas de imagen">
    <p:spTree>
      <p:nvGrpSpPr>
        <p:cNvPr id="1" name=""/>
        <p:cNvGrpSpPr/>
        <p:nvPr/>
      </p:nvGrpSpPr>
      <p:grpSpPr>
        <a:xfrm>
          <a:off x="0" y="0"/>
          <a:ext cx="0" cy="0"/>
          <a:chOff x="0" y="0"/>
          <a:chExt cx="0" cy="0"/>
        </a:xfrm>
      </p:grpSpPr>
      <p:sp>
        <p:nvSpPr>
          <p:cNvPr id="28" name="Elipse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Elipse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Elipse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Elipse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Elipse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es-ES" noProof="0"/>
              <a:t>Descripción de la viñeta</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es-ES" noProof="0"/>
              <a:t>Descripción de la viñeta</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rtlCol="0"/>
          <a:lstStyle>
            <a:lvl1pPr marL="0" indent="0" algn="ctr">
              <a:buNone/>
              <a:defRPr sz="1600"/>
            </a:lvl1pPr>
          </a:lstStyle>
          <a:p>
            <a:pPr lvl="0" rtl="0"/>
            <a:r>
              <a:rPr lang="es-ES" noProof="0"/>
              <a:t>Descripción de la viñeta</a:t>
            </a:r>
          </a:p>
        </p:txBody>
      </p:sp>
      <p:sp>
        <p:nvSpPr>
          <p:cNvPr id="17" name="Marcador de texto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rtlCol="0"/>
          <a:lstStyle>
            <a:lvl1pPr marL="0" indent="0" algn="ctr">
              <a:buNone/>
              <a:defRPr sz="1600"/>
            </a:lvl1pPr>
          </a:lstStyle>
          <a:p>
            <a:pPr lvl="0" rtl="0"/>
            <a:r>
              <a:rPr lang="es-ES" noProof="0"/>
              <a:t>Descripción de la viñeta</a:t>
            </a:r>
          </a:p>
        </p:txBody>
      </p:sp>
      <p:sp>
        <p:nvSpPr>
          <p:cNvPr id="6" name="Marcador de texto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es-ES" noProof="0"/>
              <a:t>Viñeta 1</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es-ES" noProof="0"/>
              <a:t>Viñeta 2</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es-ES" noProof="0"/>
              <a:t>Viñeta 3</a:t>
            </a:r>
          </a:p>
        </p:txBody>
      </p:sp>
      <p:sp>
        <p:nvSpPr>
          <p:cNvPr id="16" name="Marcador de texto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rtlCol="0"/>
          <a:lstStyle>
            <a:lvl1pPr marL="0" indent="0" algn="ctr">
              <a:buNone/>
              <a:defRPr b="1">
                <a:latin typeface="+mj-lt"/>
              </a:defRPr>
            </a:lvl1pPr>
          </a:lstStyle>
          <a:p>
            <a:pPr lvl="0" rtl="0"/>
            <a:r>
              <a:rPr lang="es-ES" noProof="0"/>
              <a:t>Viñeta 4</a:t>
            </a:r>
          </a:p>
        </p:txBody>
      </p:sp>
      <p:sp>
        <p:nvSpPr>
          <p:cNvPr id="19" name="Marcador de texto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rtlCol="0"/>
          <a:lstStyle>
            <a:lvl1pPr marL="0" indent="0" algn="ctr">
              <a:buNone/>
              <a:defRPr b="1">
                <a:latin typeface="+mj-lt"/>
              </a:defRPr>
            </a:lvl1pPr>
          </a:lstStyle>
          <a:p>
            <a:pPr lvl="0" rtl="0"/>
            <a:r>
              <a:rPr lang="es-ES" noProof="0"/>
              <a:t>Viñeta 5</a:t>
            </a:r>
          </a:p>
        </p:txBody>
      </p:sp>
      <p:sp>
        <p:nvSpPr>
          <p:cNvPr id="21" name="Marcador de texto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es-ES" noProof="0"/>
              <a:t>Descripción de la viñeta</a:t>
            </a:r>
          </a:p>
        </p:txBody>
      </p:sp>
      <p:sp>
        <p:nvSpPr>
          <p:cNvPr id="4" name="Marcador de posición de imagen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rtlCol="0"/>
          <a:lstStyle>
            <a:lvl1pPr marL="0" indent="0">
              <a:buNone/>
              <a:defRPr sz="1400"/>
            </a:lvl1pPr>
          </a:lstStyle>
          <a:p>
            <a:pPr rtl="0"/>
            <a:r>
              <a:rPr lang="es-ES" noProof="0"/>
              <a:t>Haga clic en el icono para agregar una imagen</a:t>
            </a:r>
          </a:p>
        </p:txBody>
      </p:sp>
      <p:sp>
        <p:nvSpPr>
          <p:cNvPr id="32" name="Marcador de posición de imagen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rtlCol="0"/>
          <a:lstStyle>
            <a:lvl1pPr marL="0" indent="0">
              <a:buNone/>
              <a:defRPr sz="1400"/>
            </a:lvl1pPr>
          </a:lstStyle>
          <a:p>
            <a:pPr rtl="0"/>
            <a:r>
              <a:rPr lang="es-ES" noProof="0"/>
              <a:t>Haga clic en el icono para agregar una imagen</a:t>
            </a:r>
          </a:p>
        </p:txBody>
      </p:sp>
      <p:sp>
        <p:nvSpPr>
          <p:cNvPr id="33" name="Marcador de posición de imagen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rtlCol="0"/>
          <a:lstStyle>
            <a:lvl1pPr marL="0" indent="0">
              <a:buNone/>
              <a:defRPr sz="1400"/>
            </a:lvl1pPr>
          </a:lstStyle>
          <a:p>
            <a:pPr rtl="0"/>
            <a:r>
              <a:rPr lang="es-ES" noProof="0"/>
              <a:t>Haga clic en el icono para agregar una imagen</a:t>
            </a:r>
          </a:p>
        </p:txBody>
      </p:sp>
      <p:sp>
        <p:nvSpPr>
          <p:cNvPr id="34" name="Marcador de posición de imagen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358091"/>
            <a:ext cx="854075" cy="854075"/>
          </a:xfrm>
        </p:spPr>
        <p:txBody>
          <a:bodyPr rtlCol="0"/>
          <a:lstStyle>
            <a:lvl1pPr marL="0" indent="0">
              <a:buNone/>
              <a:defRPr sz="1400"/>
            </a:lvl1pPr>
          </a:lstStyle>
          <a:p>
            <a:pPr rtl="0"/>
            <a:r>
              <a:rPr lang="es-ES" noProof="0"/>
              <a:t>Haga clic en el icono para agregar una imagen</a:t>
            </a:r>
          </a:p>
        </p:txBody>
      </p:sp>
      <p:sp>
        <p:nvSpPr>
          <p:cNvPr id="35" name="Marcador de posición de imagen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358091"/>
            <a:ext cx="854075" cy="854075"/>
          </a:xfrm>
        </p:spPr>
        <p:txBody>
          <a:bodyPr rtlCol="0"/>
          <a:lstStyle>
            <a:lvl1pPr marL="0" indent="0">
              <a:buNone/>
              <a:defRPr sz="1400"/>
            </a:lvl1pPr>
          </a:lstStyle>
          <a:p>
            <a:pPr rtl="0"/>
            <a:r>
              <a:rPr lang="es-ES" noProof="0"/>
              <a:t>Haga clic en el icono para agregar una imagen</a:t>
            </a:r>
          </a:p>
        </p:txBody>
      </p:sp>
    </p:spTree>
    <p:extLst>
      <p:ext uri="{BB962C8B-B14F-4D97-AF65-F5344CB8AC3E}">
        <p14:creationId xmlns:p14="http://schemas.microsoft.com/office/powerpoint/2010/main" val="3030849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viñetas de imagen a la izquierda">
    <p:spTree>
      <p:nvGrpSpPr>
        <p:cNvPr id="1" name=""/>
        <p:cNvGrpSpPr/>
        <p:nvPr/>
      </p:nvGrpSpPr>
      <p:grpSpPr>
        <a:xfrm>
          <a:off x="0" y="0"/>
          <a:ext cx="0" cy="0"/>
          <a:chOff x="0" y="0"/>
          <a:chExt cx="0" cy="0"/>
        </a:xfrm>
      </p:grpSpPr>
      <p:sp>
        <p:nvSpPr>
          <p:cNvPr id="20" name="Elipse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Elipse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Elipse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Marcador de posición de imagen 3">
            <a:extLst>
              <a:ext uri="{FF2B5EF4-FFF2-40B4-BE49-F238E27FC236}">
                <a16:creationId xmlns:a16="http://schemas.microsoft.com/office/drawing/2014/main" id="{831AC394-0DDA-6F4A-B2D3-6D95CD866486}"/>
              </a:ext>
            </a:extLst>
          </p:cNvPr>
          <p:cNvSpPr>
            <a:spLocks noGrp="1"/>
          </p:cNvSpPr>
          <p:nvPr>
            <p:ph type="pic" sz="quarter" idx="27"/>
          </p:nvPr>
        </p:nvSpPr>
        <p:spPr>
          <a:xfrm>
            <a:off x="1086454" y="2358091"/>
            <a:ext cx="854075" cy="854075"/>
          </a:xfrm>
        </p:spPr>
        <p:txBody>
          <a:bodyPr rtlCol="0"/>
          <a:lstStyle>
            <a:lvl1pPr marL="0" indent="0">
              <a:buNone/>
              <a:defRPr sz="1400"/>
            </a:lvl1pPr>
          </a:lstStyle>
          <a:p>
            <a:pPr rtl="0"/>
            <a:r>
              <a:rPr lang="es-ES" noProof="0"/>
              <a:t>Haga clic en el icono para agregar una imagen</a:t>
            </a:r>
          </a:p>
        </p:txBody>
      </p:sp>
      <p:sp>
        <p:nvSpPr>
          <p:cNvPr id="28" name="Marcador de posición de imagen 3">
            <a:extLst>
              <a:ext uri="{FF2B5EF4-FFF2-40B4-BE49-F238E27FC236}">
                <a16:creationId xmlns:a16="http://schemas.microsoft.com/office/drawing/2014/main" id="{B1A58D5B-A4BA-F446-90DA-1B6B207869A8}"/>
              </a:ext>
            </a:extLst>
          </p:cNvPr>
          <p:cNvSpPr>
            <a:spLocks noGrp="1"/>
          </p:cNvSpPr>
          <p:nvPr>
            <p:ph type="pic" sz="quarter" idx="28"/>
          </p:nvPr>
        </p:nvSpPr>
        <p:spPr>
          <a:xfrm>
            <a:off x="3380176" y="2358091"/>
            <a:ext cx="854075" cy="854075"/>
          </a:xfrm>
        </p:spPr>
        <p:txBody>
          <a:bodyPr rtlCol="0"/>
          <a:lstStyle>
            <a:lvl1pPr marL="0" indent="0">
              <a:buNone/>
              <a:defRPr sz="1400"/>
            </a:lvl1pPr>
          </a:lstStyle>
          <a:p>
            <a:pPr rtl="0"/>
            <a:r>
              <a:rPr lang="es-ES" noProof="0"/>
              <a:t>Haga clic en el icono para agregar una imagen</a:t>
            </a:r>
          </a:p>
        </p:txBody>
      </p:sp>
      <p:sp>
        <p:nvSpPr>
          <p:cNvPr id="29" name="Marcador de posición de imagen 3">
            <a:extLst>
              <a:ext uri="{FF2B5EF4-FFF2-40B4-BE49-F238E27FC236}">
                <a16:creationId xmlns:a16="http://schemas.microsoft.com/office/drawing/2014/main" id="{7912C149-C249-1940-AF83-360853E78C26}"/>
              </a:ext>
            </a:extLst>
          </p:cNvPr>
          <p:cNvSpPr>
            <a:spLocks noGrp="1"/>
          </p:cNvSpPr>
          <p:nvPr>
            <p:ph type="pic" sz="quarter" idx="29"/>
          </p:nvPr>
        </p:nvSpPr>
        <p:spPr>
          <a:xfrm>
            <a:off x="5673898" y="2358091"/>
            <a:ext cx="854075" cy="854075"/>
          </a:xfrm>
        </p:spPr>
        <p:txBody>
          <a:bodyPr rtlCol="0"/>
          <a:lstStyle>
            <a:lvl1pPr marL="0" indent="0">
              <a:buNone/>
              <a:defRPr sz="1400"/>
            </a:lvl1pPr>
          </a:lstStyle>
          <a:p>
            <a:pPr rtl="0"/>
            <a:r>
              <a:rPr lang="es-ES" noProof="0"/>
              <a:t>Haga clic en el icono para agregar una imagen</a:t>
            </a:r>
          </a:p>
        </p:txBody>
      </p:sp>
      <p:sp>
        <p:nvSpPr>
          <p:cNvPr id="42" name="Rectángulo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Marcador de posición de imagen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Inserte o arrastre y coloque una imagen aquí</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es-ES" noProof="0"/>
              <a:t>Descripción de la viñeta</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es-ES" noProof="0"/>
              <a:t>Descripción de la viñeta</a:t>
            </a:r>
          </a:p>
        </p:txBody>
      </p:sp>
      <p:sp>
        <p:nvSpPr>
          <p:cNvPr id="6" name="Marcador de texto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es-ES" noProof="0"/>
              <a:t>Viñeta 1</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es-ES" noProof="0"/>
              <a:t>Viñeta 2</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es-ES" noProof="0"/>
              <a:t>Viñeta 3</a:t>
            </a:r>
          </a:p>
        </p:txBody>
      </p:sp>
      <p:sp>
        <p:nvSpPr>
          <p:cNvPr id="21" name="Marcador de texto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es-ES" noProof="0"/>
              <a:t>Descripción de la viñeta</a:t>
            </a:r>
          </a:p>
        </p:txBody>
      </p:sp>
      <p:sp>
        <p:nvSpPr>
          <p:cNvPr id="51" name="Octágono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2" name="Elipse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53" name="Elipse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4" name="Elipse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55" name="Marcador de número de diapositiva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222966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Octágono 6">
            <a:extLst>
              <a:ext uri="{FF2B5EF4-FFF2-40B4-BE49-F238E27FC236}">
                <a16:creationId xmlns:a16="http://schemas.microsoft.com/office/drawing/2014/main" id="{12B87281-2FCA-44C5-BFC9-FD653787EFC4}"/>
              </a:ext>
            </a:extLst>
          </p:cNvPr>
          <p:cNvSpPr/>
          <p:nvPr/>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título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pPr rtl="0"/>
            <a:r>
              <a:rPr lang="es-ES" noProof="0"/>
              <a:t>Haga clic para editar el estilo de título del patrón</a:t>
            </a:r>
          </a:p>
        </p:txBody>
      </p:sp>
      <p:sp>
        <p:nvSpPr>
          <p:cNvPr id="3" name="Marcador de posición de texto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rtl="0"/>
            <a:endParaRPr lang="es-ES" noProof="0"/>
          </a:p>
        </p:txBody>
      </p:sp>
      <p:sp>
        <p:nvSpPr>
          <p:cNvPr id="6" name="Marcador de número de diapositiva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pPr rtl="0"/>
            <a:fld id="{19B51A1E-902D-48AF-9020-955120F399B6}" type="slidenum">
              <a:rPr lang="es-ES" noProof="0" smtClean="0"/>
              <a:pPr rtl="0"/>
              <a:t>‹Nº›</a:t>
            </a:fld>
            <a:endParaRPr lang="es-ES" noProof="0"/>
          </a:p>
        </p:txBody>
      </p:sp>
      <p:sp>
        <p:nvSpPr>
          <p:cNvPr id="9" name="Elipse 8">
            <a:extLst>
              <a:ext uri="{FF2B5EF4-FFF2-40B4-BE49-F238E27FC236}">
                <a16:creationId xmlns:a16="http://schemas.microsoft.com/office/drawing/2014/main" id="{B66BF03E-F48E-4C0A-9078-07AC4DDF896A}"/>
              </a:ext>
            </a:extLst>
          </p:cNvPr>
          <p:cNvSpPr/>
          <p:nvPr/>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10" name="Elipse 9">
            <a:extLst>
              <a:ext uri="{FF2B5EF4-FFF2-40B4-BE49-F238E27FC236}">
                <a16:creationId xmlns:a16="http://schemas.microsoft.com/office/drawing/2014/main" id="{9F827500-FC74-463C-9312-BC59104AEBD6}"/>
              </a:ext>
            </a:extLst>
          </p:cNvPr>
          <p:cNvSpPr/>
          <p:nvPr/>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Cuadro de texto 10">
            <a:extLst>
              <a:ext uri="{FF2B5EF4-FFF2-40B4-BE49-F238E27FC236}">
                <a16:creationId xmlns:a16="http://schemas.microsoft.com/office/drawing/2014/main" id="{110EE18F-610D-4230-BA82-4E5007401ADD}"/>
              </a:ext>
            </a:extLst>
          </p:cNvPr>
          <p:cNvSpPr txBox="1"/>
          <p:nvPr/>
        </p:nvSpPr>
        <p:spPr>
          <a:xfrm>
            <a:off x="8398564" y="6251843"/>
            <a:ext cx="2898557" cy="365125"/>
          </a:xfrm>
          <a:prstGeom prst="rect">
            <a:avLst/>
          </a:prstGeom>
          <a:noFill/>
        </p:spPr>
        <p:txBody>
          <a:bodyPr wrap="square" lIns="0" tIns="0" rIns="0" bIns="0" rtlCol="0">
            <a:noAutofit/>
          </a:bodyPr>
          <a:lstStyle/>
          <a:p>
            <a:pPr algn="r" rtl="0"/>
            <a:r>
              <a:rPr lang="es-ES" sz="1200" noProof="0">
                <a:solidFill>
                  <a:schemeClr val="tx2"/>
                </a:solidFill>
                <a:latin typeface="+mj-lt"/>
              </a:rPr>
              <a:t>Principios básicos de la naturaleza</a:t>
            </a:r>
          </a:p>
        </p:txBody>
      </p:sp>
      <p:sp>
        <p:nvSpPr>
          <p:cNvPr id="14" name="Elipse 13">
            <a:extLst>
              <a:ext uri="{FF2B5EF4-FFF2-40B4-BE49-F238E27FC236}">
                <a16:creationId xmlns:a16="http://schemas.microsoft.com/office/drawing/2014/main" id="{2AF375EA-F235-4EAA-A52F-D6BF0D6EDDCA}"/>
              </a:ext>
            </a:extLst>
          </p:cNvPr>
          <p:cNvSpPr/>
          <p:nvPr/>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18" name="Rectángulo 17">
            <a:extLst>
              <a:ext uri="{FF2B5EF4-FFF2-40B4-BE49-F238E27FC236}">
                <a16:creationId xmlns:a16="http://schemas.microsoft.com/office/drawing/2014/main" id="{7E3C8C5B-6356-4B7C-887C-A436D7DB4059}"/>
              </a:ext>
            </a:extLst>
          </p:cNvPr>
          <p:cNvSpPr/>
          <p:nvPr/>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13120C00-0FF6-411F-B2D6-C625ED6BD241}"/>
              </a:ext>
            </a:extLst>
          </p:cNvPr>
          <p:cNvSpPr/>
          <p:nvPr/>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2D142C1D-78E5-4AD5-BEF3-C015D6E3FEBD}"/>
              </a:ext>
            </a:extLst>
          </p:cNvPr>
          <p:cNvSpPr/>
          <p:nvPr/>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300D9306-2240-47FF-AA2F-DC7C26A008A4}"/>
              </a:ext>
            </a:extLst>
          </p:cNvPr>
          <p:cNvSpPr/>
          <p:nvPr/>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50" r:id="rId4"/>
    <p:sldLayoutId id="2147483652" r:id="rId5"/>
    <p:sldLayoutId id="2147483656" r:id="rId6"/>
    <p:sldLayoutId id="2147483657" r:id="rId7"/>
    <p:sldLayoutId id="2147483665" r:id="rId8"/>
    <p:sldLayoutId id="2147483666" r:id="rId9"/>
    <p:sldLayoutId id="2147483667" r:id="rId10"/>
    <p:sldLayoutId id="2147483668" r:id="rId11"/>
    <p:sldLayoutId id="2147483669" r:id="rId12"/>
    <p:sldLayoutId id="2147483671" r:id="rId13"/>
    <p:sldLayoutId id="2147483653" r:id="rId14"/>
    <p:sldLayoutId id="2147483672" r:id="rId15"/>
    <p:sldLayoutId id="2147483673" r:id="rId16"/>
    <p:sldLayoutId id="2147483674" r:id="rId17"/>
    <p:sldLayoutId id="2147483677" r:id="rId18"/>
    <p:sldLayoutId id="2147483654" r:id="rId19"/>
    <p:sldLayoutId id="2147483660" r:id="rId20"/>
    <p:sldLayoutId id="2147483661" r:id="rId21"/>
    <p:sldLayoutId id="2147483681" r:id="rId22"/>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47.png"/><Relationship Id="rId4"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8" Type="http://schemas.openxmlformats.org/officeDocument/2006/relationships/hyperlink" Target="https://www.biologia.edu.ar/ecologia/FUNCIONAM%20DE%20UN%20ECOSISTEMA.htm?utm_source=chatgpt.com" TargetMode="External"/><Relationship Id="rId3" Type="http://schemas.openxmlformats.org/officeDocument/2006/relationships/image" Target="../media/image48.png"/><Relationship Id="rId7" Type="http://schemas.openxmlformats.org/officeDocument/2006/relationships/hyperlink" Target="https://www.wikibiologia.net/ecosistemas-flujo-de-energia-cadenas-troficas-y-ciclos-biogeoquimicos/?utm_source=chatgpt.com"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hyperlink" Target="https://es.wikipedia.org/wiki/Flujo_de_energ%C3%ADa_y_nutrientes_en_los_ecosistemas?utm_source=chatgpt.com" TargetMode="External"/><Relationship Id="rId11" Type="http://schemas.openxmlformats.org/officeDocument/2006/relationships/hyperlink" Target="http://Chttps:/ecologiaverde.elperiodico.com/ciclos-biogeoquimicos-que-son-tipos-e-importancia-3262.html" TargetMode="External"/><Relationship Id="rId5" Type="http://schemas.openxmlformats.org/officeDocument/2006/relationships/hyperlink" Target="https://www.wikibiologia.net/interacciones-ecologicas-y-flujo-de-energia-en-los-ecosistemas/?utm_source=chatgpt.com" TargetMode="External"/><Relationship Id="rId10" Type="http://schemas.openxmlformats.org/officeDocument/2006/relationships/hyperlink" Target="https://nodo.ugto.mx/wp-content/uploads/2018/07/bloque6.pdf?utm_source=chatgpt.com" TargetMode="External"/><Relationship Id="rId4" Type="http://schemas.openxmlformats.org/officeDocument/2006/relationships/hyperlink" Target="https://www.biodiversidad.gob.mx/ecosistemas/procesose" TargetMode="External"/><Relationship Id="rId9" Type="http://schemas.openxmlformats.org/officeDocument/2006/relationships/hyperlink" Target="https://www.wited.com/flujo-de-energia-en-los-ecosistemas/?utm_source=chatgpt.com"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encar-alkaken.blogspot.com/2018/10/el-relieve-de-la-tierra-tema-2.html" TargetMode="External"/><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Conector recto 14" descr="Línea divisoria">
            <a:extLst>
              <a:ext uri="{FF2B5EF4-FFF2-40B4-BE49-F238E27FC236}">
                <a16:creationId xmlns:a16="http://schemas.microsoft.com/office/drawing/2014/main" id="{E99227BA-E7FE-418C-A9C9-21C49E9DFD38}"/>
              </a:ext>
              <a:ext uri="{C183D7F6-B498-43B3-948B-1728B52AA6E4}">
                <adec:decorative xmlns:adec="http://schemas.microsoft.com/office/drawing/2017/decorative" val="1"/>
              </a:ext>
            </a:extLst>
          </p:cNvPr>
          <p:cNvCxnSpPr>
            <a:cxnSpLocks/>
          </p:cNvCxnSpPr>
          <p:nvPr/>
        </p:nvCxnSpPr>
        <p:spPr>
          <a:xfrm>
            <a:off x="7777113" y="2407072"/>
            <a:ext cx="0" cy="110019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upo 33" title="forma geométrica">
            <a:extLst>
              <a:ext uri="{FF2B5EF4-FFF2-40B4-BE49-F238E27FC236}">
                <a16:creationId xmlns:a16="http://schemas.microsoft.com/office/drawing/2014/main" id="{F83DDF3D-91CE-40FB-BC3D-FFB1B5D89E47}"/>
              </a:ext>
            </a:extLst>
          </p:cNvPr>
          <p:cNvGrpSpPr/>
          <p:nvPr/>
        </p:nvGrpSpPr>
        <p:grpSpPr>
          <a:xfrm rot="14400000">
            <a:off x="2652367" y="2055974"/>
            <a:ext cx="1166491" cy="1379850"/>
            <a:chOff x="2451164" y="891257"/>
            <a:chExt cx="2066510" cy="2444489"/>
          </a:xfrm>
        </p:grpSpPr>
        <p:sp>
          <p:nvSpPr>
            <p:cNvPr id="47" name="Forma libre: Forma 46">
              <a:extLst>
                <a:ext uri="{FF2B5EF4-FFF2-40B4-BE49-F238E27FC236}">
                  <a16:creationId xmlns:a16="http://schemas.microsoft.com/office/drawing/2014/main" id="{B6D0B8EE-8E06-4051-87BF-62C153F3FBBB}"/>
                </a:ext>
              </a:extLst>
            </p:cNvPr>
            <p:cNvSpPr/>
            <p:nvPr/>
          </p:nvSpPr>
          <p:spPr>
            <a:xfrm rot="4308689">
              <a:off x="2494071" y="8483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2" name="Forma libre: Forma 11">
              <a:extLst>
                <a:ext uri="{FF2B5EF4-FFF2-40B4-BE49-F238E27FC236}">
                  <a16:creationId xmlns:a16="http://schemas.microsoft.com/office/drawing/2014/main" id="{298CE312-D679-4677-A70A-DD8680158C70}"/>
                </a:ext>
              </a:extLst>
            </p:cNvPr>
            <p:cNvSpPr/>
            <p:nvPr/>
          </p:nvSpPr>
          <p:spPr>
            <a:xfrm rot="17100000">
              <a:off x="2845997" y="2637537"/>
              <a:ext cx="749854" cy="646563"/>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grpSp>
      <p:pic>
        <p:nvPicPr>
          <p:cNvPr id="44" name="Marcador de posición de imagen 43" descr="Un primer plano de una flor&#10;&#10;Descripción generada con confianza muy alta">
            <a:extLst>
              <a:ext uri="{FF2B5EF4-FFF2-40B4-BE49-F238E27FC236}">
                <a16:creationId xmlns:a16="http://schemas.microsoft.com/office/drawing/2014/main" id="{1583F255-AF13-4756-96C9-236AB3183BB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2" r="12"/>
          <a:stretch>
            <a:fillRect/>
          </a:stretch>
        </p:blipFill>
        <p:spPr/>
      </p:pic>
      <p:sp>
        <p:nvSpPr>
          <p:cNvPr id="11" name="Rectángulo 10">
            <a:extLst>
              <a:ext uri="{FF2B5EF4-FFF2-40B4-BE49-F238E27FC236}">
                <a16:creationId xmlns:a16="http://schemas.microsoft.com/office/drawing/2014/main" id="{9A998765-8BA2-D3F5-0486-AE8568E461DC}"/>
              </a:ext>
            </a:extLst>
          </p:cNvPr>
          <p:cNvSpPr/>
          <p:nvPr/>
        </p:nvSpPr>
        <p:spPr>
          <a:xfrm>
            <a:off x="1627610" y="412882"/>
            <a:ext cx="8936775" cy="21267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500">
                <a:solidFill>
                  <a:srgbClr val="333333"/>
                </a:solidFill>
              </a:rPr>
              <a:t>UNIVERSIDAD AUTÓNOMA DE NUEVO LEON</a:t>
            </a:r>
          </a:p>
          <a:p>
            <a:pPr algn="ctr"/>
            <a:r>
              <a:rPr lang="es-MX" sz="2500">
                <a:solidFill>
                  <a:srgbClr val="333333"/>
                </a:solidFill>
              </a:rPr>
              <a:t>Facultad de Ingeniería Mecánica y Eléctrica</a:t>
            </a:r>
          </a:p>
          <a:p>
            <a:pPr algn="ctr"/>
            <a:r>
              <a:rPr lang="es-MX" sz="2500">
                <a:solidFill>
                  <a:srgbClr val="333333"/>
                </a:solidFill>
              </a:rPr>
              <a:t>AMBIENTE Y SUSTENTABILIDAD</a:t>
            </a:r>
          </a:p>
          <a:p>
            <a:pPr algn="ctr"/>
            <a:r>
              <a:rPr lang="es-MX" sz="2500">
                <a:solidFill>
                  <a:srgbClr val="333333"/>
                </a:solidFill>
              </a:rPr>
              <a:t>EQUIPO #3</a:t>
            </a:r>
          </a:p>
          <a:p>
            <a:pPr algn="ctr"/>
            <a:r>
              <a:rPr lang="es-MX" sz="2500">
                <a:solidFill>
                  <a:srgbClr val="333333"/>
                </a:solidFill>
              </a:rPr>
              <a:t>Fase #1: “Principios básicos de la naturaleza”</a:t>
            </a:r>
          </a:p>
        </p:txBody>
      </p:sp>
      <p:graphicFrame>
        <p:nvGraphicFramePr>
          <p:cNvPr id="3" name="Tabla 2">
            <a:extLst>
              <a:ext uri="{FF2B5EF4-FFF2-40B4-BE49-F238E27FC236}">
                <a16:creationId xmlns:a16="http://schemas.microsoft.com/office/drawing/2014/main" id="{E7F883BC-6ED8-1B09-3F06-12CE9292D5C6}"/>
              </a:ext>
            </a:extLst>
          </p:cNvPr>
          <p:cNvGraphicFramePr>
            <a:graphicFrameLocks noGrp="1"/>
          </p:cNvGraphicFramePr>
          <p:nvPr>
            <p:extLst>
              <p:ext uri="{D42A27DB-BD31-4B8C-83A1-F6EECF244321}">
                <p14:modId xmlns:p14="http://schemas.microsoft.com/office/powerpoint/2010/main" val="680309764"/>
              </p:ext>
            </p:extLst>
          </p:nvPr>
        </p:nvGraphicFramePr>
        <p:xfrm>
          <a:off x="2866168" y="3193580"/>
          <a:ext cx="5974438" cy="2923739"/>
        </p:xfrm>
        <a:graphic>
          <a:graphicData uri="http://schemas.openxmlformats.org/drawingml/2006/table">
            <a:tbl>
              <a:tblPr firstRow="1" bandRow="1">
                <a:tableStyleId>{08FB837D-C827-4EFA-A057-4D05807E0F7C}</a:tableStyleId>
              </a:tblPr>
              <a:tblGrid>
                <a:gridCol w="1164780">
                  <a:extLst>
                    <a:ext uri="{9D8B030D-6E8A-4147-A177-3AD203B41FA5}">
                      <a16:colId xmlns:a16="http://schemas.microsoft.com/office/drawing/2014/main" val="2405462722"/>
                    </a:ext>
                  </a:extLst>
                </a:gridCol>
                <a:gridCol w="3666332">
                  <a:extLst>
                    <a:ext uri="{9D8B030D-6E8A-4147-A177-3AD203B41FA5}">
                      <a16:colId xmlns:a16="http://schemas.microsoft.com/office/drawing/2014/main" val="3361091804"/>
                    </a:ext>
                  </a:extLst>
                </a:gridCol>
                <a:gridCol w="1143326">
                  <a:extLst>
                    <a:ext uri="{9D8B030D-6E8A-4147-A177-3AD203B41FA5}">
                      <a16:colId xmlns:a16="http://schemas.microsoft.com/office/drawing/2014/main" val="605928581"/>
                    </a:ext>
                  </a:extLst>
                </a:gridCol>
              </a:tblGrid>
              <a:tr h="417677">
                <a:tc>
                  <a:txBody>
                    <a:bodyPr/>
                    <a:lstStyle/>
                    <a:p>
                      <a:pPr algn="ctr"/>
                      <a:r>
                        <a:rPr lang="es-MX" sz="1900"/>
                        <a:t>Matrícula</a:t>
                      </a:r>
                    </a:p>
                  </a:txBody>
                  <a:tcPr anchor="ctr"/>
                </a:tc>
                <a:tc>
                  <a:txBody>
                    <a:bodyPr/>
                    <a:lstStyle/>
                    <a:p>
                      <a:pPr algn="ctr"/>
                      <a:r>
                        <a:rPr lang="es-MX" sz="1900"/>
                        <a:t>Nombre</a:t>
                      </a:r>
                    </a:p>
                  </a:txBody>
                  <a:tcPr anchor="ctr"/>
                </a:tc>
                <a:tc>
                  <a:txBody>
                    <a:bodyPr/>
                    <a:lstStyle/>
                    <a:p>
                      <a:pPr algn="ctr"/>
                      <a:r>
                        <a:rPr lang="es-MX" sz="1900"/>
                        <a:t>Carrera</a:t>
                      </a:r>
                    </a:p>
                  </a:txBody>
                  <a:tcPr anchor="ctr"/>
                </a:tc>
                <a:extLst>
                  <a:ext uri="{0D108BD9-81ED-4DB2-BD59-A6C34878D82A}">
                    <a16:rowId xmlns:a16="http://schemas.microsoft.com/office/drawing/2014/main" val="1744292651"/>
                  </a:ext>
                </a:extLst>
              </a:tr>
              <a:tr h="417677">
                <a:tc>
                  <a:txBody>
                    <a:bodyPr/>
                    <a:lstStyle/>
                    <a:p>
                      <a:pPr algn="ctr"/>
                      <a:r>
                        <a:rPr lang="es-MX" sz="1900"/>
                        <a:t>2047441</a:t>
                      </a:r>
                    </a:p>
                  </a:txBody>
                  <a:tcPr anchor="ctr"/>
                </a:tc>
                <a:tc>
                  <a:txBody>
                    <a:bodyPr/>
                    <a:lstStyle/>
                    <a:p>
                      <a:pPr algn="ctr"/>
                      <a:r>
                        <a:rPr lang="es-MX" sz="1900"/>
                        <a:t>María Luisa Tapia Bolado</a:t>
                      </a:r>
                    </a:p>
                  </a:txBody>
                  <a:tcPr anchor="ctr"/>
                </a:tc>
                <a:tc>
                  <a:txBody>
                    <a:bodyPr/>
                    <a:lstStyle/>
                    <a:p>
                      <a:pPr algn="ctr"/>
                      <a:r>
                        <a:rPr lang="es-MX" sz="1900"/>
                        <a:t>ITS</a:t>
                      </a:r>
                    </a:p>
                  </a:txBody>
                  <a:tcPr anchor="ctr"/>
                </a:tc>
                <a:extLst>
                  <a:ext uri="{0D108BD9-81ED-4DB2-BD59-A6C34878D82A}">
                    <a16:rowId xmlns:a16="http://schemas.microsoft.com/office/drawing/2014/main" val="3707954353"/>
                  </a:ext>
                </a:extLst>
              </a:tr>
              <a:tr h="417677">
                <a:tc>
                  <a:txBody>
                    <a:bodyPr/>
                    <a:lstStyle/>
                    <a:p>
                      <a:pPr algn="ctr"/>
                      <a:r>
                        <a:rPr lang="es-MX" sz="1900"/>
                        <a:t>2102017</a:t>
                      </a:r>
                    </a:p>
                  </a:txBody>
                  <a:tcPr anchor="ctr"/>
                </a:tc>
                <a:tc>
                  <a:txBody>
                    <a:bodyPr/>
                    <a:lstStyle/>
                    <a:p>
                      <a:pPr algn="ctr"/>
                      <a:r>
                        <a:rPr lang="es-MX" sz="1900"/>
                        <a:t>Leilany Scarlett Arciaga Madrigal</a:t>
                      </a:r>
                    </a:p>
                  </a:txBody>
                  <a:tcPr anchor="ctr"/>
                </a:tc>
                <a:tc>
                  <a:txBody>
                    <a:bodyPr/>
                    <a:lstStyle/>
                    <a:p>
                      <a:pPr algn="ctr"/>
                      <a:r>
                        <a:rPr lang="es-MX" sz="1900"/>
                        <a:t>IAS</a:t>
                      </a:r>
                    </a:p>
                  </a:txBody>
                  <a:tcPr anchor="ctr"/>
                </a:tc>
                <a:extLst>
                  <a:ext uri="{0D108BD9-81ED-4DB2-BD59-A6C34878D82A}">
                    <a16:rowId xmlns:a16="http://schemas.microsoft.com/office/drawing/2014/main" val="1650018316"/>
                  </a:ext>
                </a:extLst>
              </a:tr>
              <a:tr h="417677">
                <a:tc>
                  <a:txBody>
                    <a:bodyPr/>
                    <a:lstStyle/>
                    <a:p>
                      <a:pPr algn="ctr"/>
                      <a:r>
                        <a:rPr lang="es-MX" sz="1900"/>
                        <a:t>2072277</a:t>
                      </a:r>
                    </a:p>
                  </a:txBody>
                  <a:tcPr anchor="ctr"/>
                </a:tc>
                <a:tc>
                  <a:txBody>
                    <a:bodyPr/>
                    <a:lstStyle/>
                    <a:p>
                      <a:pPr algn="ctr"/>
                      <a:r>
                        <a:rPr lang="es-MX" sz="1900"/>
                        <a:t>Jorge Alberto García Cantú</a:t>
                      </a:r>
                    </a:p>
                  </a:txBody>
                  <a:tcPr anchor="ctr"/>
                </a:tc>
                <a:tc>
                  <a:txBody>
                    <a:bodyPr/>
                    <a:lstStyle/>
                    <a:p>
                      <a:pPr algn="ctr"/>
                      <a:r>
                        <a:rPr lang="es-MX" sz="1900"/>
                        <a:t>IME</a:t>
                      </a:r>
                    </a:p>
                  </a:txBody>
                  <a:tcPr anchor="ctr"/>
                </a:tc>
                <a:extLst>
                  <a:ext uri="{0D108BD9-81ED-4DB2-BD59-A6C34878D82A}">
                    <a16:rowId xmlns:a16="http://schemas.microsoft.com/office/drawing/2014/main" val="1125420729"/>
                  </a:ext>
                </a:extLst>
              </a:tr>
              <a:tr h="417677">
                <a:tc>
                  <a:txBody>
                    <a:bodyPr/>
                    <a:lstStyle/>
                    <a:p>
                      <a:pPr algn="ctr"/>
                      <a:r>
                        <a:rPr lang="es-MX" sz="1900"/>
                        <a:t>2057557</a:t>
                      </a:r>
                    </a:p>
                  </a:txBody>
                  <a:tcPr anchor="ctr"/>
                </a:tc>
                <a:tc>
                  <a:txBody>
                    <a:bodyPr/>
                    <a:lstStyle/>
                    <a:p>
                      <a:pPr algn="ctr"/>
                      <a:r>
                        <a:rPr lang="es-MX" sz="1900"/>
                        <a:t>Diego Azpeitia Guerrero</a:t>
                      </a:r>
                    </a:p>
                  </a:txBody>
                  <a:tcPr anchor="ctr"/>
                </a:tc>
                <a:tc>
                  <a:txBody>
                    <a:bodyPr/>
                    <a:lstStyle/>
                    <a:p>
                      <a:pPr algn="ctr"/>
                      <a:r>
                        <a:rPr lang="es-MX" sz="1900"/>
                        <a:t>IMT</a:t>
                      </a:r>
                    </a:p>
                  </a:txBody>
                  <a:tcPr anchor="ctr"/>
                </a:tc>
                <a:extLst>
                  <a:ext uri="{0D108BD9-81ED-4DB2-BD59-A6C34878D82A}">
                    <a16:rowId xmlns:a16="http://schemas.microsoft.com/office/drawing/2014/main" val="1958734556"/>
                  </a:ext>
                </a:extLst>
              </a:tr>
              <a:tr h="417677">
                <a:tc>
                  <a:txBody>
                    <a:bodyPr/>
                    <a:lstStyle/>
                    <a:p>
                      <a:pPr algn="ctr"/>
                      <a:r>
                        <a:rPr lang="es-MX" sz="1900"/>
                        <a:t>2222852</a:t>
                      </a:r>
                    </a:p>
                  </a:txBody>
                  <a:tcPr anchor="ctr"/>
                </a:tc>
                <a:tc>
                  <a:txBody>
                    <a:bodyPr/>
                    <a:lstStyle/>
                    <a:p>
                      <a:pPr algn="ctr"/>
                      <a:r>
                        <a:rPr lang="es-MX" sz="1900"/>
                        <a:t>Francisco Javier Reyes Vázquez </a:t>
                      </a:r>
                    </a:p>
                  </a:txBody>
                  <a:tcPr anchor="ctr"/>
                </a:tc>
                <a:tc>
                  <a:txBody>
                    <a:bodyPr/>
                    <a:lstStyle/>
                    <a:p>
                      <a:pPr algn="ctr"/>
                      <a:r>
                        <a:rPr lang="es-MX" sz="1900"/>
                        <a:t>IMF</a:t>
                      </a:r>
                    </a:p>
                  </a:txBody>
                  <a:tcPr anchor="ctr"/>
                </a:tc>
                <a:extLst>
                  <a:ext uri="{0D108BD9-81ED-4DB2-BD59-A6C34878D82A}">
                    <a16:rowId xmlns:a16="http://schemas.microsoft.com/office/drawing/2014/main" val="296501736"/>
                  </a:ext>
                </a:extLst>
              </a:tr>
              <a:tr h="417677">
                <a:tc>
                  <a:txBody>
                    <a:bodyPr/>
                    <a:lstStyle/>
                    <a:p>
                      <a:pPr algn="ctr"/>
                      <a:r>
                        <a:rPr lang="es-MX" sz="1900"/>
                        <a:t>2177745</a:t>
                      </a:r>
                    </a:p>
                  </a:txBody>
                  <a:tcPr anchor="ctr"/>
                </a:tc>
                <a:tc>
                  <a:txBody>
                    <a:bodyPr/>
                    <a:lstStyle/>
                    <a:p>
                      <a:pPr algn="ctr"/>
                      <a:r>
                        <a:rPr lang="es-MX" sz="1900"/>
                        <a:t>Juan Roberto Sánchez Vázquez</a:t>
                      </a:r>
                      <a:endParaRPr lang="es-MX" sz="1900" err="1"/>
                    </a:p>
                  </a:txBody>
                  <a:tcPr anchor="ctr"/>
                </a:tc>
                <a:tc>
                  <a:txBody>
                    <a:bodyPr/>
                    <a:lstStyle/>
                    <a:p>
                      <a:pPr algn="ctr"/>
                      <a:r>
                        <a:rPr lang="es-MX" sz="1900"/>
                        <a:t>IME</a:t>
                      </a:r>
                    </a:p>
                  </a:txBody>
                  <a:tcPr anchor="ctr"/>
                </a:tc>
                <a:extLst>
                  <a:ext uri="{0D108BD9-81ED-4DB2-BD59-A6C34878D82A}">
                    <a16:rowId xmlns:a16="http://schemas.microsoft.com/office/drawing/2014/main" val="3370576984"/>
                  </a:ext>
                </a:extLst>
              </a:tr>
            </a:tbl>
          </a:graphicData>
        </a:graphic>
      </p:graphicFrame>
    </p:spTree>
    <p:extLst>
      <p:ext uri="{BB962C8B-B14F-4D97-AF65-F5344CB8AC3E}">
        <p14:creationId xmlns:p14="http://schemas.microsoft.com/office/powerpoint/2010/main" val="4026287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otas de agua y ondulaciones">
            <a:extLst>
              <a:ext uri="{FF2B5EF4-FFF2-40B4-BE49-F238E27FC236}">
                <a16:creationId xmlns:a16="http://schemas.microsoft.com/office/drawing/2014/main" id="{CACFA4D0-1266-5AB6-CAAE-2AD2B898596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577" r="6246" b="29637"/>
          <a:stretch>
            <a:fillRect/>
          </a:stretch>
        </p:blipFill>
        <p:spPr>
          <a:xfrm>
            <a:off x="432000" y="1152000"/>
            <a:ext cx="7645019" cy="4680000"/>
          </a:xfrm>
          <a:prstGeom prst="rect">
            <a:avLst/>
          </a:prstGeom>
          <a:noFill/>
        </p:spPr>
      </p:pic>
      <p:sp>
        <p:nvSpPr>
          <p:cNvPr id="6" name="Title 5">
            <a:extLst>
              <a:ext uri="{FF2B5EF4-FFF2-40B4-BE49-F238E27FC236}">
                <a16:creationId xmlns:a16="http://schemas.microsoft.com/office/drawing/2014/main" id="{A4429DCA-BBC9-DE98-904F-4937A10B9B26}"/>
              </a:ext>
            </a:extLst>
          </p:cNvPr>
          <p:cNvSpPr>
            <a:spLocks noGrp="1"/>
          </p:cNvSpPr>
          <p:nvPr>
            <p:ph type="title"/>
          </p:nvPr>
        </p:nvSpPr>
        <p:spPr>
          <a:xfrm>
            <a:off x="432000" y="432000"/>
            <a:ext cx="11340000" cy="432000"/>
          </a:xfrm>
        </p:spPr>
        <p:txBody>
          <a:bodyPr anchor="ctr">
            <a:normAutofit/>
          </a:bodyPr>
          <a:lstStyle/>
          <a:p>
            <a:r>
              <a:rPr lang="en-US" sz="3000" err="1"/>
              <a:t>Importancia</a:t>
            </a:r>
            <a:r>
              <a:rPr lang="en-US" sz="3000"/>
              <a:t> del </a:t>
            </a:r>
            <a:r>
              <a:rPr lang="en-US" sz="3000" err="1"/>
              <a:t>agua</a:t>
            </a:r>
            <a:r>
              <a:rPr lang="en-US" sz="3000"/>
              <a:t> </a:t>
            </a:r>
          </a:p>
        </p:txBody>
      </p:sp>
      <p:sp>
        <p:nvSpPr>
          <p:cNvPr id="13" name="Slide Number Placeholder 12">
            <a:extLst>
              <a:ext uri="{FF2B5EF4-FFF2-40B4-BE49-F238E27FC236}">
                <a16:creationId xmlns:a16="http://schemas.microsoft.com/office/drawing/2014/main" id="{A171192C-4D59-CF66-66AD-CF970EC97ABD}"/>
              </a:ext>
            </a:extLst>
          </p:cNvPr>
          <p:cNvSpPr>
            <a:spLocks noGrp="1"/>
          </p:cNvSpPr>
          <p:nvPr>
            <p:ph type="sldNum" sz="quarter" idx="11"/>
          </p:nvPr>
        </p:nvSpPr>
        <p:spPr>
          <a:xfrm>
            <a:off x="11496369" y="6155190"/>
            <a:ext cx="432000" cy="432000"/>
          </a:xfrm>
        </p:spPr>
        <p:txBody>
          <a:bodyPr anchor="ctr">
            <a:normAutofit/>
          </a:bodyPr>
          <a:lstStyle/>
          <a:p>
            <a:pPr rtl="0">
              <a:spcAft>
                <a:spcPts val="600"/>
              </a:spcAft>
            </a:pPr>
            <a:fld id="{19B51A1E-902D-48AF-9020-955120F399B6}" type="slidenum">
              <a:rPr lang="es-ES" noProof="0" smtClean="0"/>
              <a:pPr rtl="0">
                <a:spcAft>
                  <a:spcPts val="600"/>
                </a:spcAft>
              </a:pPr>
              <a:t>10</a:t>
            </a:fld>
            <a:endParaRPr lang="es-ES" noProof="0"/>
          </a:p>
        </p:txBody>
      </p:sp>
      <p:sp>
        <p:nvSpPr>
          <p:cNvPr id="16" name="TextBox 15">
            <a:extLst>
              <a:ext uri="{FF2B5EF4-FFF2-40B4-BE49-F238E27FC236}">
                <a16:creationId xmlns:a16="http://schemas.microsoft.com/office/drawing/2014/main" id="{4B866C05-6245-3E28-0529-80D7F96F4DC0}"/>
              </a:ext>
            </a:extLst>
          </p:cNvPr>
          <p:cNvSpPr txBox="1"/>
          <p:nvPr/>
        </p:nvSpPr>
        <p:spPr>
          <a:xfrm>
            <a:off x="8313964" y="1152756"/>
            <a:ext cx="3606662" cy="49859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a:r>
              <a:rPr lang="en-US" b="1"/>
              <a:t>Es</a:t>
            </a:r>
            <a:r>
              <a:rPr lang="en-US" b="1">
                <a:ea typeface="+mn-lt"/>
                <a:cs typeface="+mn-lt"/>
              </a:rPr>
              <a:t> indispensable para la </a:t>
            </a:r>
            <a:r>
              <a:rPr lang="en-US" b="1" err="1">
                <a:ea typeface="+mn-lt"/>
                <a:cs typeface="+mn-lt"/>
              </a:rPr>
              <a:t>vida</a:t>
            </a:r>
            <a:r>
              <a:rPr lang="en-US" b="1">
                <a:ea typeface="+mn-lt"/>
                <a:cs typeface="+mn-lt"/>
              </a:rPr>
              <a:t> de </a:t>
            </a:r>
            <a:r>
              <a:rPr lang="en-US" b="1" err="1">
                <a:ea typeface="+mn-lt"/>
                <a:cs typeface="+mn-lt"/>
              </a:rPr>
              <a:t>todos</a:t>
            </a:r>
            <a:r>
              <a:rPr lang="en-US" b="1">
                <a:ea typeface="+mn-lt"/>
                <a:cs typeface="+mn-lt"/>
              </a:rPr>
              <a:t> </a:t>
            </a:r>
            <a:r>
              <a:rPr lang="en-US" b="1" err="1">
                <a:ea typeface="+mn-lt"/>
                <a:cs typeface="+mn-lt"/>
              </a:rPr>
              <a:t>los</a:t>
            </a:r>
            <a:r>
              <a:rPr lang="en-US" b="1">
                <a:ea typeface="+mn-lt"/>
                <a:cs typeface="+mn-lt"/>
              </a:rPr>
              <a:t> </a:t>
            </a:r>
            <a:r>
              <a:rPr lang="en-US" b="1" err="1">
                <a:ea typeface="+mn-lt"/>
                <a:cs typeface="+mn-lt"/>
              </a:rPr>
              <a:t>seres</a:t>
            </a:r>
            <a:r>
              <a:rPr lang="en-US" b="1">
                <a:ea typeface="+mn-lt"/>
                <a:cs typeface="+mn-lt"/>
              </a:rPr>
              <a:t> </a:t>
            </a:r>
            <a:r>
              <a:rPr lang="en-US" b="1" err="1">
                <a:ea typeface="+mn-lt"/>
                <a:cs typeface="+mn-lt"/>
              </a:rPr>
              <a:t>vivos</a:t>
            </a:r>
            <a:r>
              <a:rPr lang="en-US" b="1">
                <a:ea typeface="+mn-lt"/>
                <a:cs typeface="+mn-lt"/>
              </a:rPr>
              <a:t>.</a:t>
            </a:r>
            <a:endParaRPr lang="en-US" b="1">
              <a:ea typeface="Calibri Light"/>
              <a:cs typeface="Calibri Light"/>
            </a:endParaRPr>
          </a:p>
          <a:p>
            <a:pPr algn="r"/>
            <a:endParaRPr lang="en-US" b="1">
              <a:ea typeface="+mn-lt"/>
              <a:cs typeface="+mn-lt"/>
            </a:endParaRPr>
          </a:p>
          <a:p>
            <a:pPr algn="r"/>
            <a:r>
              <a:rPr lang="en-US" b="1">
                <a:ea typeface="+mn-lt"/>
                <a:cs typeface="+mn-lt"/>
              </a:rPr>
              <a:t>Regula la </a:t>
            </a:r>
            <a:r>
              <a:rPr lang="en-US" b="1" err="1">
                <a:ea typeface="+mn-lt"/>
                <a:cs typeface="+mn-lt"/>
              </a:rPr>
              <a:t>temperatura</a:t>
            </a:r>
            <a:r>
              <a:rPr lang="en-US" b="1">
                <a:ea typeface="+mn-lt"/>
                <a:cs typeface="+mn-lt"/>
              </a:rPr>
              <a:t> y </a:t>
            </a:r>
            <a:r>
              <a:rPr lang="en-US" b="1" err="1">
                <a:ea typeface="+mn-lt"/>
                <a:cs typeface="+mn-lt"/>
              </a:rPr>
              <a:t>el</a:t>
            </a:r>
            <a:r>
              <a:rPr lang="en-US" b="1">
                <a:ea typeface="+mn-lt"/>
                <a:cs typeface="+mn-lt"/>
              </a:rPr>
              <a:t> </a:t>
            </a:r>
            <a:r>
              <a:rPr lang="en-US" b="1" err="1">
                <a:ea typeface="+mn-lt"/>
                <a:cs typeface="+mn-lt"/>
              </a:rPr>
              <a:t>clima</a:t>
            </a:r>
            <a:r>
              <a:rPr lang="en-US" b="1">
                <a:ea typeface="+mn-lt"/>
                <a:cs typeface="+mn-lt"/>
              </a:rPr>
              <a:t> del </a:t>
            </a:r>
            <a:r>
              <a:rPr lang="en-US" b="1" err="1">
                <a:ea typeface="+mn-lt"/>
                <a:cs typeface="+mn-lt"/>
              </a:rPr>
              <a:t>planeta</a:t>
            </a:r>
            <a:r>
              <a:rPr lang="en-US" b="1">
                <a:ea typeface="+mn-lt"/>
                <a:cs typeface="+mn-lt"/>
              </a:rPr>
              <a:t>.</a:t>
            </a:r>
            <a:endParaRPr lang="en-US" b="1">
              <a:ea typeface="Calibri Light"/>
              <a:cs typeface="Calibri Light"/>
            </a:endParaRPr>
          </a:p>
          <a:p>
            <a:pPr algn="r"/>
            <a:endParaRPr lang="en-US" b="1">
              <a:ea typeface="+mn-lt"/>
              <a:cs typeface="+mn-lt"/>
            </a:endParaRPr>
          </a:p>
          <a:p>
            <a:pPr algn="r"/>
            <a:r>
              <a:rPr lang="en-US" b="1" err="1">
                <a:ea typeface="+mn-lt"/>
                <a:cs typeface="+mn-lt"/>
              </a:rPr>
              <a:t>Permite</a:t>
            </a:r>
            <a:r>
              <a:rPr lang="en-US" b="1">
                <a:ea typeface="+mn-lt"/>
                <a:cs typeface="+mn-lt"/>
              </a:rPr>
              <a:t> </a:t>
            </a:r>
            <a:r>
              <a:rPr lang="en-US" b="1" err="1">
                <a:ea typeface="+mn-lt"/>
                <a:cs typeface="+mn-lt"/>
              </a:rPr>
              <a:t>el</a:t>
            </a:r>
            <a:r>
              <a:rPr lang="en-US" b="1">
                <a:ea typeface="+mn-lt"/>
                <a:cs typeface="+mn-lt"/>
              </a:rPr>
              <a:t> </a:t>
            </a:r>
            <a:r>
              <a:rPr lang="en-US" b="1" err="1">
                <a:ea typeface="+mn-lt"/>
                <a:cs typeface="+mn-lt"/>
              </a:rPr>
              <a:t>funcionamiento</a:t>
            </a:r>
            <a:r>
              <a:rPr lang="en-US" b="1">
                <a:ea typeface="+mn-lt"/>
                <a:cs typeface="+mn-lt"/>
              </a:rPr>
              <a:t> de </a:t>
            </a:r>
            <a:r>
              <a:rPr lang="en-US" b="1" err="1">
                <a:ea typeface="+mn-lt"/>
                <a:cs typeface="+mn-lt"/>
              </a:rPr>
              <a:t>los</a:t>
            </a:r>
            <a:r>
              <a:rPr lang="en-US" b="1">
                <a:ea typeface="+mn-lt"/>
                <a:cs typeface="+mn-lt"/>
              </a:rPr>
              <a:t> </a:t>
            </a:r>
            <a:r>
              <a:rPr lang="en-US" b="1" err="1">
                <a:ea typeface="+mn-lt"/>
                <a:cs typeface="+mn-lt"/>
              </a:rPr>
              <a:t>ecosistemas</a:t>
            </a:r>
            <a:r>
              <a:rPr lang="en-US" b="1">
                <a:ea typeface="+mn-lt"/>
                <a:cs typeface="+mn-lt"/>
              </a:rPr>
              <a:t> y </a:t>
            </a:r>
            <a:r>
              <a:rPr lang="en-US" b="1" err="1">
                <a:ea typeface="+mn-lt"/>
                <a:cs typeface="+mn-lt"/>
              </a:rPr>
              <a:t>el</a:t>
            </a:r>
            <a:r>
              <a:rPr lang="en-US" b="1">
                <a:ea typeface="+mn-lt"/>
                <a:cs typeface="+mn-lt"/>
              </a:rPr>
              <a:t> </a:t>
            </a:r>
            <a:r>
              <a:rPr lang="en-US" b="1" err="1">
                <a:ea typeface="+mn-lt"/>
                <a:cs typeface="+mn-lt"/>
              </a:rPr>
              <a:t>transporte</a:t>
            </a:r>
            <a:r>
              <a:rPr lang="en-US" b="1">
                <a:ea typeface="+mn-lt"/>
                <a:cs typeface="+mn-lt"/>
              </a:rPr>
              <a:t> de </a:t>
            </a:r>
            <a:r>
              <a:rPr lang="en-US" b="1" err="1">
                <a:ea typeface="+mn-lt"/>
                <a:cs typeface="+mn-lt"/>
              </a:rPr>
              <a:t>nutrientes</a:t>
            </a:r>
            <a:r>
              <a:rPr lang="en-US" b="1">
                <a:ea typeface="+mn-lt"/>
                <a:cs typeface="+mn-lt"/>
              </a:rPr>
              <a:t>.</a:t>
            </a:r>
            <a:endParaRPr lang="en-US" b="1">
              <a:ea typeface="Calibri Light"/>
              <a:cs typeface="Calibri Light"/>
            </a:endParaRPr>
          </a:p>
          <a:p>
            <a:pPr algn="r"/>
            <a:endParaRPr lang="en-US" b="1">
              <a:ea typeface="+mn-lt"/>
              <a:cs typeface="+mn-lt"/>
            </a:endParaRPr>
          </a:p>
          <a:p>
            <a:pPr algn="r">
              <a:buFont typeface="Arial"/>
            </a:pPr>
            <a:r>
              <a:rPr lang="en-US" b="1">
                <a:ea typeface="+mn-lt"/>
                <a:cs typeface="+mn-lt"/>
              </a:rPr>
              <a:t>Se </a:t>
            </a:r>
            <a:r>
              <a:rPr lang="en-US" b="1" err="1">
                <a:ea typeface="+mn-lt"/>
                <a:cs typeface="+mn-lt"/>
              </a:rPr>
              <a:t>renueva</a:t>
            </a:r>
            <a:r>
              <a:rPr lang="en-US" b="1">
                <a:ea typeface="+mn-lt"/>
                <a:cs typeface="+mn-lt"/>
              </a:rPr>
              <a:t> </a:t>
            </a:r>
            <a:r>
              <a:rPr lang="en-US" b="1" err="1">
                <a:ea typeface="+mn-lt"/>
                <a:cs typeface="+mn-lt"/>
              </a:rPr>
              <a:t>mediante</a:t>
            </a:r>
            <a:r>
              <a:rPr lang="en-US" b="1">
                <a:ea typeface="+mn-lt"/>
                <a:cs typeface="+mn-lt"/>
              </a:rPr>
              <a:t> </a:t>
            </a:r>
            <a:r>
              <a:rPr lang="en-US" b="1" err="1">
                <a:ea typeface="+mn-lt"/>
                <a:cs typeface="+mn-lt"/>
              </a:rPr>
              <a:t>el</a:t>
            </a:r>
            <a:r>
              <a:rPr lang="en-US" b="1">
                <a:ea typeface="+mn-lt"/>
                <a:cs typeface="+mn-lt"/>
              </a:rPr>
              <a:t> </a:t>
            </a:r>
            <a:r>
              <a:rPr lang="en-US" b="1" err="1">
                <a:ea typeface="+mn-lt"/>
                <a:cs typeface="+mn-lt"/>
              </a:rPr>
              <a:t>ciclo</a:t>
            </a:r>
            <a:r>
              <a:rPr lang="en-US" b="1">
                <a:ea typeface="+mn-lt"/>
                <a:cs typeface="+mn-lt"/>
              </a:rPr>
              <a:t> del </a:t>
            </a:r>
            <a:r>
              <a:rPr lang="en-US" b="1" err="1">
                <a:ea typeface="+mn-lt"/>
                <a:cs typeface="+mn-lt"/>
              </a:rPr>
              <a:t>agua</a:t>
            </a:r>
            <a:r>
              <a:rPr lang="en-US" b="1">
                <a:ea typeface="+mn-lt"/>
                <a:cs typeface="+mn-lt"/>
              </a:rPr>
              <a:t>.</a:t>
            </a:r>
            <a:endParaRPr lang="en-US" b="1">
              <a:ea typeface="Calibri Light"/>
              <a:cs typeface="Calibri Light"/>
            </a:endParaRPr>
          </a:p>
          <a:p>
            <a:pPr algn="r"/>
            <a:endParaRPr lang="en-US" b="1">
              <a:ea typeface="+mn-lt"/>
              <a:cs typeface="+mn-lt"/>
            </a:endParaRPr>
          </a:p>
          <a:p>
            <a:pPr algn="r">
              <a:buFont typeface="Arial"/>
            </a:pPr>
            <a:r>
              <a:rPr lang="en-US" b="1">
                <a:ea typeface="+mn-lt"/>
                <a:cs typeface="+mn-lt"/>
              </a:rPr>
              <a:t>Es </a:t>
            </a:r>
            <a:r>
              <a:rPr lang="en-US" b="1" err="1">
                <a:ea typeface="+mn-lt"/>
                <a:cs typeface="+mn-lt"/>
              </a:rPr>
              <a:t>esencial</a:t>
            </a:r>
            <a:r>
              <a:rPr lang="en-US" b="1">
                <a:ea typeface="+mn-lt"/>
                <a:cs typeface="+mn-lt"/>
              </a:rPr>
              <a:t> para </a:t>
            </a:r>
            <a:r>
              <a:rPr lang="en-US" b="1" err="1">
                <a:ea typeface="+mn-lt"/>
                <a:cs typeface="+mn-lt"/>
              </a:rPr>
              <a:t>el</a:t>
            </a:r>
            <a:r>
              <a:rPr lang="en-US" b="1">
                <a:ea typeface="+mn-lt"/>
                <a:cs typeface="+mn-lt"/>
              </a:rPr>
              <a:t> ser </a:t>
            </a:r>
            <a:r>
              <a:rPr lang="en-US" b="1" err="1">
                <a:ea typeface="+mn-lt"/>
                <a:cs typeface="+mn-lt"/>
              </a:rPr>
              <a:t>humano</a:t>
            </a:r>
            <a:r>
              <a:rPr lang="en-US" b="1">
                <a:ea typeface="+mn-lt"/>
                <a:cs typeface="+mn-lt"/>
              </a:rPr>
              <a:t> </a:t>
            </a:r>
            <a:r>
              <a:rPr lang="en-US" b="1" err="1">
                <a:ea typeface="+mn-lt"/>
                <a:cs typeface="+mn-lt"/>
              </a:rPr>
              <a:t>en</a:t>
            </a:r>
            <a:r>
              <a:rPr lang="en-US" b="1">
                <a:ea typeface="+mn-lt"/>
                <a:cs typeface="+mn-lt"/>
              </a:rPr>
              <a:t> </a:t>
            </a:r>
            <a:r>
              <a:rPr lang="en-US" b="1" err="1">
                <a:ea typeface="+mn-lt"/>
                <a:cs typeface="+mn-lt"/>
              </a:rPr>
              <a:t>el</a:t>
            </a:r>
            <a:r>
              <a:rPr lang="en-US" b="1">
                <a:ea typeface="+mn-lt"/>
                <a:cs typeface="+mn-lt"/>
              </a:rPr>
              <a:t> </a:t>
            </a:r>
            <a:r>
              <a:rPr lang="en-US" b="1" err="1">
                <a:ea typeface="+mn-lt"/>
                <a:cs typeface="+mn-lt"/>
              </a:rPr>
              <a:t>consumo</a:t>
            </a:r>
            <a:r>
              <a:rPr lang="en-US" b="1">
                <a:ea typeface="+mn-lt"/>
                <a:cs typeface="+mn-lt"/>
              </a:rPr>
              <a:t>, la </a:t>
            </a:r>
            <a:r>
              <a:rPr lang="en-US" b="1" err="1">
                <a:ea typeface="+mn-lt"/>
                <a:cs typeface="+mn-lt"/>
              </a:rPr>
              <a:t>agricultura</a:t>
            </a:r>
            <a:r>
              <a:rPr lang="en-US" b="1">
                <a:ea typeface="+mn-lt"/>
                <a:cs typeface="+mn-lt"/>
              </a:rPr>
              <a:t> y la </a:t>
            </a:r>
            <a:r>
              <a:rPr lang="en-US" b="1" err="1">
                <a:ea typeface="+mn-lt"/>
                <a:cs typeface="+mn-lt"/>
              </a:rPr>
              <a:t>industria</a:t>
            </a:r>
            <a:r>
              <a:rPr lang="en-US" b="1">
                <a:ea typeface="+mn-lt"/>
                <a:cs typeface="+mn-lt"/>
              </a:rPr>
              <a:t>.</a:t>
            </a:r>
            <a:endParaRPr lang="en-US" b="1">
              <a:ea typeface="Calibri Light"/>
              <a:cs typeface="Calibri Light"/>
            </a:endParaRPr>
          </a:p>
          <a:p>
            <a:pPr algn="r"/>
            <a:endParaRPr lang="en-US" b="1">
              <a:ea typeface="+mn-lt"/>
              <a:cs typeface="+mn-lt"/>
            </a:endParaRPr>
          </a:p>
          <a:p>
            <a:pPr algn="r"/>
            <a:r>
              <a:rPr lang="en-US" b="1" err="1">
                <a:ea typeface="+mn-lt"/>
                <a:cs typeface="+mn-lt"/>
              </a:rPr>
              <a:t>Cuidarla</a:t>
            </a:r>
            <a:r>
              <a:rPr lang="en-US" b="1">
                <a:ea typeface="+mn-lt"/>
                <a:cs typeface="+mn-lt"/>
              </a:rPr>
              <a:t> es fundamental para </a:t>
            </a:r>
            <a:r>
              <a:rPr lang="en-US" b="1" err="1">
                <a:ea typeface="+mn-lt"/>
                <a:cs typeface="+mn-lt"/>
              </a:rPr>
              <a:t>mantener</a:t>
            </a:r>
            <a:r>
              <a:rPr lang="en-US" b="1">
                <a:ea typeface="+mn-lt"/>
                <a:cs typeface="+mn-lt"/>
              </a:rPr>
              <a:t> </a:t>
            </a:r>
            <a:r>
              <a:rPr lang="en-US" b="1" err="1">
                <a:ea typeface="+mn-lt"/>
                <a:cs typeface="+mn-lt"/>
              </a:rPr>
              <a:t>el</a:t>
            </a:r>
            <a:r>
              <a:rPr lang="en-US" b="1">
                <a:ea typeface="+mn-lt"/>
                <a:cs typeface="+mn-lt"/>
              </a:rPr>
              <a:t> </a:t>
            </a:r>
            <a:r>
              <a:rPr lang="en-US" b="1" err="1">
                <a:ea typeface="+mn-lt"/>
                <a:cs typeface="+mn-lt"/>
              </a:rPr>
              <a:t>equilibrio</a:t>
            </a:r>
            <a:r>
              <a:rPr lang="en-US" b="1">
                <a:ea typeface="+mn-lt"/>
                <a:cs typeface="+mn-lt"/>
              </a:rPr>
              <a:t> del </a:t>
            </a:r>
            <a:r>
              <a:rPr lang="en-US" b="1" err="1">
                <a:ea typeface="+mn-lt"/>
                <a:cs typeface="+mn-lt"/>
              </a:rPr>
              <a:t>planeta</a:t>
            </a:r>
            <a:r>
              <a:rPr lang="en-US" b="1">
                <a:ea typeface="+mn-lt"/>
                <a:cs typeface="+mn-lt"/>
              </a:rPr>
              <a:t>.</a:t>
            </a:r>
            <a:endParaRPr lang="en-US" b="1">
              <a:ea typeface="Calibri Light"/>
              <a:cs typeface="Calibri Light"/>
            </a:endParaRPr>
          </a:p>
          <a:p>
            <a:endParaRPr lang="en-US" b="1">
              <a:ea typeface="Calibri Light"/>
              <a:cs typeface="Calibri Light"/>
            </a:endParaRPr>
          </a:p>
        </p:txBody>
      </p:sp>
    </p:spTree>
    <p:extLst>
      <p:ext uri="{BB962C8B-B14F-4D97-AF65-F5344CB8AC3E}">
        <p14:creationId xmlns:p14="http://schemas.microsoft.com/office/powerpoint/2010/main" val="268533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3B64F-4A40-21F6-273E-1B8C02313C9D}"/>
              </a:ext>
            </a:extLst>
          </p:cNvPr>
          <p:cNvSpPr>
            <a:spLocks noGrp="1"/>
          </p:cNvSpPr>
          <p:nvPr>
            <p:ph type="title"/>
          </p:nvPr>
        </p:nvSpPr>
        <p:spPr/>
        <p:txBody>
          <a:bodyPr/>
          <a:lstStyle/>
          <a:p>
            <a:r>
              <a:rPr lang="en-US" err="1"/>
              <a:t>Equilibrio</a:t>
            </a:r>
            <a:r>
              <a:rPr lang="en-US"/>
              <a:t> y </a:t>
            </a:r>
            <a:r>
              <a:rPr lang="en-US" err="1"/>
              <a:t>estabilidad</a:t>
            </a:r>
            <a:r>
              <a:rPr lang="en-US"/>
              <a:t> del </a:t>
            </a:r>
            <a:r>
              <a:rPr lang="en-US" err="1"/>
              <a:t>ecosistema</a:t>
            </a:r>
            <a:r>
              <a:rPr lang="en-US"/>
              <a:t> global</a:t>
            </a:r>
          </a:p>
        </p:txBody>
      </p:sp>
      <p:sp>
        <p:nvSpPr>
          <p:cNvPr id="4" name="Slide Number Placeholder 3">
            <a:extLst>
              <a:ext uri="{FF2B5EF4-FFF2-40B4-BE49-F238E27FC236}">
                <a16:creationId xmlns:a16="http://schemas.microsoft.com/office/drawing/2014/main" id="{081E1987-912B-BDFB-1231-BB804F188CDF}"/>
              </a:ext>
            </a:extLst>
          </p:cNvPr>
          <p:cNvSpPr>
            <a:spLocks noGrp="1"/>
          </p:cNvSpPr>
          <p:nvPr>
            <p:ph type="sldNum" sz="quarter" idx="11"/>
          </p:nvPr>
        </p:nvSpPr>
        <p:spPr/>
        <p:txBody>
          <a:bodyPr/>
          <a:lstStyle/>
          <a:p>
            <a:pPr rtl="0"/>
            <a:fld id="{19B51A1E-902D-48AF-9020-955120F399B6}" type="slidenum">
              <a:rPr lang="es-ES" noProof="0" smtClean="0"/>
              <a:pPr rtl="0"/>
              <a:t>11</a:t>
            </a:fld>
            <a:endParaRPr lang="es-ES" noProof="0"/>
          </a:p>
        </p:txBody>
      </p:sp>
      <p:sp>
        <p:nvSpPr>
          <p:cNvPr id="5" name="TextBox 4">
            <a:extLst>
              <a:ext uri="{FF2B5EF4-FFF2-40B4-BE49-F238E27FC236}">
                <a16:creationId xmlns:a16="http://schemas.microsoft.com/office/drawing/2014/main" id="{2E933A09-0506-AC09-AD18-1AE0D0F067B0}"/>
              </a:ext>
            </a:extLst>
          </p:cNvPr>
          <p:cNvSpPr txBox="1"/>
          <p:nvPr/>
        </p:nvSpPr>
        <p:spPr>
          <a:xfrm>
            <a:off x="431321" y="1315528"/>
            <a:ext cx="11487509" cy="27699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a:t>El </a:t>
            </a:r>
            <a:r>
              <a:rPr lang="en-US" sz="2800" err="1"/>
              <a:t>planeta</a:t>
            </a:r>
            <a:r>
              <a:rPr lang="en-US" sz="2800"/>
              <a:t> </a:t>
            </a:r>
            <a:r>
              <a:rPr lang="en-US" sz="2800" err="1"/>
              <a:t>mantiene</a:t>
            </a:r>
            <a:r>
              <a:rPr lang="en-US" sz="2800"/>
              <a:t> un </a:t>
            </a:r>
            <a:r>
              <a:rPr lang="en-US" sz="2800" b="1" err="1"/>
              <a:t>equilibrio</a:t>
            </a:r>
            <a:r>
              <a:rPr lang="en-US" sz="2800" b="1"/>
              <a:t> </a:t>
            </a:r>
            <a:r>
              <a:rPr lang="en-US" sz="2800" b="1" err="1"/>
              <a:t>dinámico</a:t>
            </a:r>
            <a:r>
              <a:rPr lang="en-US" sz="2800"/>
              <a:t>, no </a:t>
            </a:r>
            <a:r>
              <a:rPr lang="en-US" sz="2800" err="1"/>
              <a:t>estático</a:t>
            </a:r>
            <a:r>
              <a:rPr lang="en-US" sz="2800"/>
              <a:t>. Los </a:t>
            </a:r>
            <a:r>
              <a:rPr lang="en-US" sz="2800" err="1"/>
              <a:t>ecosistemas</a:t>
            </a:r>
            <a:r>
              <a:rPr lang="en-US" sz="2800"/>
              <a:t> se </a:t>
            </a:r>
            <a:r>
              <a:rPr lang="en-US" sz="2800" err="1"/>
              <a:t>autorregulan</a:t>
            </a:r>
            <a:r>
              <a:rPr lang="en-US" sz="2800"/>
              <a:t> </a:t>
            </a:r>
            <a:r>
              <a:rPr lang="en-US" sz="2800" err="1"/>
              <a:t>mediante</a:t>
            </a:r>
            <a:r>
              <a:rPr lang="en-US" sz="2800"/>
              <a:t>:</a:t>
            </a:r>
            <a:endParaRPr lang="en-US" sz="2800">
              <a:ea typeface="Calibri Light"/>
              <a:cs typeface="Calibri Light"/>
            </a:endParaRPr>
          </a:p>
          <a:p>
            <a:pPr marL="0" lvl="1"/>
            <a:endParaRPr lang="en-US" sz="2800">
              <a:ea typeface="Calibri Light"/>
              <a:cs typeface="Calibri Light"/>
            </a:endParaRPr>
          </a:p>
          <a:p>
            <a:pPr marL="0" lvl="1"/>
            <a:r>
              <a:rPr lang="en-US" sz="2800" err="1"/>
              <a:t>Ciclos</a:t>
            </a:r>
            <a:r>
              <a:rPr lang="en-US" sz="2800"/>
              <a:t> naturales.</a:t>
            </a:r>
            <a:endParaRPr lang="en-US" sz="2800">
              <a:ea typeface="Calibri Light"/>
              <a:cs typeface="Calibri Light"/>
            </a:endParaRPr>
          </a:p>
          <a:p>
            <a:pPr marL="0" lvl="1"/>
            <a:r>
              <a:rPr lang="en-US" sz="2800" err="1"/>
              <a:t>Relaciones</a:t>
            </a:r>
            <a:r>
              <a:rPr lang="en-US" sz="2800"/>
              <a:t> entre </a:t>
            </a:r>
            <a:r>
              <a:rPr lang="en-US" sz="2800" err="1"/>
              <a:t>especies</a:t>
            </a:r>
            <a:r>
              <a:rPr lang="en-US" sz="2800"/>
              <a:t>.</a:t>
            </a:r>
            <a:endParaRPr lang="en-US" sz="2800">
              <a:ea typeface="Calibri Light"/>
              <a:cs typeface="Calibri Light"/>
            </a:endParaRPr>
          </a:p>
          <a:p>
            <a:r>
              <a:rPr lang="en-US" sz="2800" err="1"/>
              <a:t>Cambios</a:t>
            </a:r>
            <a:r>
              <a:rPr lang="en-US" sz="2800"/>
              <a:t> </a:t>
            </a:r>
            <a:r>
              <a:rPr lang="en-US" sz="2800" err="1"/>
              <a:t>pequeños</a:t>
            </a:r>
            <a:r>
              <a:rPr lang="en-US" sz="2800"/>
              <a:t> </a:t>
            </a:r>
            <a:r>
              <a:rPr lang="en-US" sz="2800" err="1"/>
              <a:t>pueden</a:t>
            </a:r>
            <a:r>
              <a:rPr lang="en-US" sz="2800"/>
              <a:t> ser </a:t>
            </a:r>
            <a:r>
              <a:rPr lang="en-US" sz="2800" err="1"/>
              <a:t>absorbidos</a:t>
            </a:r>
            <a:r>
              <a:rPr lang="en-US" sz="2800"/>
              <a:t> </a:t>
            </a:r>
            <a:r>
              <a:rPr lang="en-US" sz="2800" err="1"/>
              <a:t>por</a:t>
            </a:r>
            <a:r>
              <a:rPr lang="en-US" sz="2800"/>
              <a:t> </a:t>
            </a:r>
            <a:r>
              <a:rPr lang="en-US" sz="2800" err="1"/>
              <a:t>el</a:t>
            </a:r>
            <a:r>
              <a:rPr lang="en-US" sz="2800"/>
              <a:t> </a:t>
            </a:r>
            <a:r>
              <a:rPr lang="en-US" sz="2800" err="1"/>
              <a:t>sistema</a:t>
            </a:r>
            <a:r>
              <a:rPr lang="en-US" sz="2800"/>
              <a:t>.</a:t>
            </a:r>
            <a:endParaRPr lang="en-US" sz="2800">
              <a:ea typeface="Calibri Light"/>
              <a:cs typeface="Calibri Light"/>
            </a:endParaRPr>
          </a:p>
          <a:p>
            <a:pPr algn="l"/>
            <a:endParaRPr lang="en-US" sz="1200">
              <a:solidFill>
                <a:schemeClr val="tx1">
                  <a:lumMod val="75000"/>
                  <a:lumOff val="25000"/>
                </a:schemeClr>
              </a:solidFill>
              <a:latin typeface="+mn-lt"/>
            </a:endParaRPr>
          </a:p>
        </p:txBody>
      </p:sp>
      <p:pic>
        <p:nvPicPr>
          <p:cNvPr id="6" name="Picture 5" descr="Relaciones entre organismos | Portal Académico del CCH">
            <a:extLst>
              <a:ext uri="{FF2B5EF4-FFF2-40B4-BE49-F238E27FC236}">
                <a16:creationId xmlns:a16="http://schemas.microsoft.com/office/drawing/2014/main" id="{F20B784E-2634-8EB4-BC8A-EDDC8C6FC4AE}"/>
              </a:ext>
            </a:extLst>
          </p:cNvPr>
          <p:cNvPicPr>
            <a:picLocks noChangeAspect="1"/>
          </p:cNvPicPr>
          <p:nvPr/>
        </p:nvPicPr>
        <p:blipFill>
          <a:blip r:embed="rId2"/>
          <a:stretch>
            <a:fillRect/>
          </a:stretch>
        </p:blipFill>
        <p:spPr>
          <a:xfrm>
            <a:off x="5748517" y="4209151"/>
            <a:ext cx="6100852" cy="1919017"/>
          </a:xfrm>
          <a:prstGeom prst="rect">
            <a:avLst/>
          </a:prstGeom>
        </p:spPr>
      </p:pic>
      <p:pic>
        <p:nvPicPr>
          <p:cNvPr id="7" name="Picture 6" descr="Ciclos biogeoquímicos, la esencia del reciclaje natural - Fundación Aquae">
            <a:extLst>
              <a:ext uri="{FF2B5EF4-FFF2-40B4-BE49-F238E27FC236}">
                <a16:creationId xmlns:a16="http://schemas.microsoft.com/office/drawing/2014/main" id="{1850829A-EBB5-2571-5286-E5B89DFB3CFC}"/>
              </a:ext>
            </a:extLst>
          </p:cNvPr>
          <p:cNvPicPr>
            <a:picLocks noChangeAspect="1"/>
          </p:cNvPicPr>
          <p:nvPr/>
        </p:nvPicPr>
        <p:blipFill>
          <a:blip r:embed="rId3"/>
          <a:stretch>
            <a:fillRect/>
          </a:stretch>
        </p:blipFill>
        <p:spPr>
          <a:xfrm>
            <a:off x="435634" y="3961142"/>
            <a:ext cx="4908430" cy="2645074"/>
          </a:xfrm>
          <a:prstGeom prst="rect">
            <a:avLst/>
          </a:prstGeom>
        </p:spPr>
      </p:pic>
    </p:spTree>
    <p:extLst>
      <p:ext uri="{BB962C8B-B14F-4D97-AF65-F5344CB8AC3E}">
        <p14:creationId xmlns:p14="http://schemas.microsoft.com/office/powerpoint/2010/main" val="242752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40FA01-3512-AD53-7025-444A5406CCC5}"/>
              </a:ext>
            </a:extLst>
          </p:cNvPr>
          <p:cNvSpPr>
            <a:spLocks noGrp="1"/>
          </p:cNvSpPr>
          <p:nvPr>
            <p:ph type="sldNum" sz="quarter" idx="11"/>
          </p:nvPr>
        </p:nvSpPr>
        <p:spPr/>
        <p:txBody>
          <a:bodyPr/>
          <a:lstStyle/>
          <a:p>
            <a:pPr rtl="0"/>
            <a:fld id="{19B51A1E-902D-48AF-9020-955120F399B6}" type="slidenum">
              <a:rPr lang="es-ES" noProof="0" smtClean="0"/>
              <a:pPr rtl="0"/>
              <a:t>12</a:t>
            </a:fld>
            <a:endParaRPr lang="es-ES" noProof="0"/>
          </a:p>
        </p:txBody>
      </p:sp>
      <p:pic>
        <p:nvPicPr>
          <p:cNvPr id="5" name="video">
            <a:hlinkClick r:id="" action="ppaction://media"/>
            <a:extLst>
              <a:ext uri="{FF2B5EF4-FFF2-40B4-BE49-F238E27FC236}">
                <a16:creationId xmlns:a16="http://schemas.microsoft.com/office/drawing/2014/main" id="{BE68E250-FB93-F513-FC15-6EFE96B60E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4784" y="355121"/>
            <a:ext cx="10256808" cy="5802702"/>
          </a:xfrm>
          <a:prstGeom prst="rect">
            <a:avLst/>
          </a:prstGeom>
        </p:spPr>
      </p:pic>
    </p:spTree>
    <p:extLst>
      <p:ext uri="{BB962C8B-B14F-4D97-AF65-F5344CB8AC3E}">
        <p14:creationId xmlns:p14="http://schemas.microsoft.com/office/powerpoint/2010/main" val="78952498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78C1DA-B3F3-BA84-7FD2-8FE53FA91ED3}"/>
              </a:ext>
            </a:extLst>
          </p:cNvPr>
          <p:cNvSpPr>
            <a:spLocks noGrp="1"/>
          </p:cNvSpPr>
          <p:nvPr>
            <p:ph type="title"/>
          </p:nvPr>
        </p:nvSpPr>
        <p:spPr>
          <a:xfrm>
            <a:off x="432000" y="432000"/>
            <a:ext cx="5028340" cy="1553433"/>
          </a:xfrm>
        </p:spPr>
        <p:txBody>
          <a:bodyPr vert="horz" lIns="0" tIns="0" rIns="0" bIns="0" rtlCol="0" anchor="ctr">
            <a:normAutofit/>
          </a:bodyPr>
          <a:lstStyle/>
          <a:p>
            <a:r>
              <a:rPr lang="es-ES" sz="3000" kern="1200">
                <a:latin typeface="+mj-lt"/>
                <a:ea typeface="+mj-ea"/>
                <a:cs typeface="+mj-cs"/>
              </a:rPr>
              <a:t>Impacto humano en el ecosistema de la tierra </a:t>
            </a:r>
          </a:p>
        </p:txBody>
      </p:sp>
      <p:pic>
        <p:nvPicPr>
          <p:cNvPr id="7" name="Picture 6" descr="El terrible Antropoceno: una era marcada por el impacto del ser humano en  el planeta">
            <a:extLst>
              <a:ext uri="{FF2B5EF4-FFF2-40B4-BE49-F238E27FC236}">
                <a16:creationId xmlns:a16="http://schemas.microsoft.com/office/drawing/2014/main" id="{818B27B7-E15D-18D0-E018-D2B33F1D3869}"/>
              </a:ext>
            </a:extLst>
          </p:cNvPr>
          <p:cNvPicPr>
            <a:picLocks noChangeAspect="1"/>
          </p:cNvPicPr>
          <p:nvPr/>
        </p:nvPicPr>
        <p:blipFill>
          <a:blip r:embed="rId2"/>
          <a:stretch>
            <a:fillRect/>
          </a:stretch>
        </p:blipFill>
        <p:spPr>
          <a:xfrm>
            <a:off x="432000" y="2139840"/>
            <a:ext cx="5472000" cy="3064320"/>
          </a:xfrm>
          <a:prstGeom prst="rect">
            <a:avLst/>
          </a:prstGeom>
          <a:noFill/>
        </p:spPr>
      </p:pic>
      <p:sp>
        <p:nvSpPr>
          <p:cNvPr id="4" name="Slide Number Placeholder 3">
            <a:extLst>
              <a:ext uri="{FF2B5EF4-FFF2-40B4-BE49-F238E27FC236}">
                <a16:creationId xmlns:a16="http://schemas.microsoft.com/office/drawing/2014/main" id="{250F3752-380A-75B9-1914-C2D53FC73D08}"/>
              </a:ext>
            </a:extLst>
          </p:cNvPr>
          <p:cNvSpPr>
            <a:spLocks noGrp="1"/>
          </p:cNvSpPr>
          <p:nvPr>
            <p:ph type="sldNum" sz="quarter" idx="11"/>
          </p:nvPr>
        </p:nvSpPr>
        <p:spPr>
          <a:xfrm>
            <a:off x="11496369" y="6155190"/>
            <a:ext cx="432000" cy="432000"/>
          </a:xfrm>
        </p:spPr>
        <p:txBody>
          <a:bodyPr vert="horz" lIns="0" tIns="0" rIns="0" bIns="0" rtlCol="0" anchor="ctr">
            <a:normAutofit/>
          </a:bodyPr>
          <a:lstStyle/>
          <a:p>
            <a:pPr>
              <a:spcAft>
                <a:spcPts val="600"/>
              </a:spcAft>
            </a:pPr>
            <a:fld id="{19B51A1E-902D-48AF-9020-955120F399B6}" type="slidenum">
              <a:rPr lang="es-ES" smtClean="0"/>
              <a:pPr>
                <a:spcAft>
                  <a:spcPts val="600"/>
                </a:spcAft>
              </a:pPr>
              <a:t>13</a:t>
            </a:fld>
            <a:endParaRPr lang="es-ES"/>
          </a:p>
        </p:txBody>
      </p:sp>
      <p:sp>
        <p:nvSpPr>
          <p:cNvPr id="5" name="TextBox 4">
            <a:extLst>
              <a:ext uri="{FF2B5EF4-FFF2-40B4-BE49-F238E27FC236}">
                <a16:creationId xmlns:a16="http://schemas.microsoft.com/office/drawing/2014/main" id="{9F81F27A-E1C5-F9F7-9AD1-528FF7A0AF0A}"/>
              </a:ext>
            </a:extLst>
          </p:cNvPr>
          <p:cNvSpPr txBox="1"/>
          <p:nvPr/>
        </p:nvSpPr>
        <p:spPr>
          <a:xfrm>
            <a:off x="6299887" y="1152525"/>
            <a:ext cx="5874679" cy="4995593"/>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90000"/>
              </a:lnSpc>
              <a:spcBef>
                <a:spcPts val="1000"/>
              </a:spcBef>
            </a:pPr>
            <a:r>
              <a:rPr lang="es-ES" sz="2400">
                <a:solidFill>
                  <a:schemeClr val="tx1">
                    <a:lumMod val="75000"/>
                    <a:lumOff val="25000"/>
                  </a:schemeClr>
                </a:solidFill>
              </a:rPr>
              <a:t>Las actividades humanas alteran el equilibrio:</a:t>
            </a:r>
            <a:endParaRPr lang="en-US" sz="2400">
              <a:solidFill>
                <a:schemeClr val="tx1">
                  <a:lumMod val="75000"/>
                  <a:lumOff val="25000"/>
                </a:schemeClr>
              </a:solidFill>
              <a:ea typeface="Calibri Light"/>
              <a:cs typeface="Calibri Light"/>
            </a:endParaRPr>
          </a:p>
          <a:p>
            <a:pPr marL="266700" lvl="1" indent="-266700">
              <a:lnSpc>
                <a:spcPct val="90000"/>
              </a:lnSpc>
              <a:spcBef>
                <a:spcPts val="1000"/>
              </a:spcBef>
              <a:buFont typeface="Arial" panose="020B0604020202020204" pitchFamily="34" charset="0"/>
              <a:buChar char="•"/>
            </a:pPr>
            <a:r>
              <a:rPr lang="es-ES" sz="2400">
                <a:solidFill>
                  <a:schemeClr val="tx1">
                    <a:lumMod val="75000"/>
                    <a:lumOff val="25000"/>
                  </a:schemeClr>
                </a:solidFill>
              </a:rPr>
              <a:t>Contaminación.</a:t>
            </a:r>
            <a:endParaRPr lang="es-ES" sz="2400">
              <a:solidFill>
                <a:schemeClr val="tx1">
                  <a:lumMod val="75000"/>
                  <a:lumOff val="25000"/>
                </a:schemeClr>
              </a:solidFill>
              <a:ea typeface="Calibri Light"/>
              <a:cs typeface="Calibri Light"/>
            </a:endParaRPr>
          </a:p>
          <a:p>
            <a:pPr marL="266700" lvl="1" indent="-266700">
              <a:lnSpc>
                <a:spcPct val="90000"/>
              </a:lnSpc>
              <a:spcBef>
                <a:spcPts val="1000"/>
              </a:spcBef>
              <a:buFont typeface="Arial" panose="020B0604020202020204" pitchFamily="34" charset="0"/>
              <a:buChar char="•"/>
            </a:pPr>
            <a:r>
              <a:rPr lang="es-ES" sz="2400">
                <a:solidFill>
                  <a:schemeClr val="tx1">
                    <a:lumMod val="75000"/>
                    <a:lumOff val="25000"/>
                  </a:schemeClr>
                </a:solidFill>
              </a:rPr>
              <a:t>Deforestación.</a:t>
            </a:r>
            <a:endParaRPr lang="es-ES" sz="2400">
              <a:solidFill>
                <a:schemeClr val="tx1">
                  <a:lumMod val="75000"/>
                  <a:lumOff val="25000"/>
                </a:schemeClr>
              </a:solidFill>
              <a:ea typeface="Calibri Light"/>
              <a:cs typeface="Calibri Light"/>
            </a:endParaRPr>
          </a:p>
          <a:p>
            <a:pPr marL="266700" lvl="1" indent="-266700">
              <a:lnSpc>
                <a:spcPct val="90000"/>
              </a:lnSpc>
              <a:spcBef>
                <a:spcPts val="1000"/>
              </a:spcBef>
              <a:buFont typeface="Arial" panose="020B0604020202020204" pitchFamily="34" charset="0"/>
              <a:buChar char="•"/>
            </a:pPr>
            <a:r>
              <a:rPr lang="es-ES" sz="2400">
                <a:solidFill>
                  <a:schemeClr val="tx1">
                    <a:lumMod val="75000"/>
                    <a:lumOff val="25000"/>
                  </a:schemeClr>
                </a:solidFill>
              </a:rPr>
              <a:t>Cambio climático.</a:t>
            </a:r>
            <a:endParaRPr lang="es-ES" sz="2400">
              <a:solidFill>
                <a:schemeClr val="tx1">
                  <a:lumMod val="75000"/>
                  <a:lumOff val="25000"/>
                </a:schemeClr>
              </a:solidFill>
              <a:ea typeface="Calibri Light"/>
              <a:cs typeface="Calibri Light"/>
            </a:endParaRPr>
          </a:p>
          <a:p>
            <a:pPr marL="266700" lvl="1" indent="-266700">
              <a:lnSpc>
                <a:spcPct val="90000"/>
              </a:lnSpc>
              <a:spcBef>
                <a:spcPts val="1000"/>
              </a:spcBef>
              <a:buFont typeface="Arial" panose="020B0604020202020204" pitchFamily="34" charset="0"/>
              <a:buChar char="•"/>
            </a:pPr>
            <a:endParaRPr lang="es-ES" sz="2400">
              <a:solidFill>
                <a:schemeClr val="tx1">
                  <a:lumMod val="75000"/>
                  <a:lumOff val="25000"/>
                </a:schemeClr>
              </a:solidFill>
              <a:ea typeface="Calibri Light"/>
              <a:cs typeface="Calibri Light"/>
            </a:endParaRPr>
          </a:p>
          <a:p>
            <a:pPr>
              <a:lnSpc>
                <a:spcPct val="90000"/>
              </a:lnSpc>
              <a:spcBef>
                <a:spcPts val="1000"/>
              </a:spcBef>
            </a:pPr>
            <a:r>
              <a:rPr lang="es-ES" sz="2400">
                <a:solidFill>
                  <a:schemeClr val="tx1">
                    <a:lumMod val="75000"/>
                    <a:lumOff val="25000"/>
                  </a:schemeClr>
                </a:solidFill>
              </a:rPr>
              <a:t>Cuando se rompe el equilibrio:</a:t>
            </a:r>
            <a:endParaRPr lang="es-ES" sz="2400">
              <a:solidFill>
                <a:schemeClr val="tx1">
                  <a:lumMod val="75000"/>
                  <a:lumOff val="25000"/>
                </a:schemeClr>
              </a:solidFill>
              <a:ea typeface="Calibri Light"/>
              <a:cs typeface="Calibri Light"/>
            </a:endParaRPr>
          </a:p>
          <a:p>
            <a:pPr marL="266700" lvl="1" indent="-266700">
              <a:lnSpc>
                <a:spcPct val="90000"/>
              </a:lnSpc>
              <a:spcBef>
                <a:spcPts val="1000"/>
              </a:spcBef>
              <a:buFont typeface="Arial" panose="020B0604020202020204" pitchFamily="34" charset="0"/>
              <a:buChar char="•"/>
            </a:pPr>
            <a:r>
              <a:rPr lang="es-ES" sz="2400">
                <a:solidFill>
                  <a:schemeClr val="tx1">
                    <a:lumMod val="75000"/>
                    <a:lumOff val="25000"/>
                  </a:schemeClr>
                </a:solidFill>
              </a:rPr>
              <a:t>Se afectan los ecosistemas.</a:t>
            </a:r>
            <a:endParaRPr lang="es-ES" sz="2400">
              <a:solidFill>
                <a:schemeClr val="tx1">
                  <a:lumMod val="75000"/>
                  <a:lumOff val="25000"/>
                </a:schemeClr>
              </a:solidFill>
              <a:ea typeface="Calibri Light"/>
              <a:cs typeface="Calibri Light"/>
            </a:endParaRPr>
          </a:p>
          <a:p>
            <a:pPr marL="266700" lvl="1" indent="-266700">
              <a:lnSpc>
                <a:spcPct val="90000"/>
              </a:lnSpc>
              <a:spcBef>
                <a:spcPts val="1000"/>
              </a:spcBef>
              <a:buFont typeface="Arial" panose="020B0604020202020204" pitchFamily="34" charset="0"/>
              <a:buChar char="•"/>
            </a:pPr>
            <a:r>
              <a:rPr lang="es-ES" sz="2400">
                <a:solidFill>
                  <a:schemeClr val="tx1">
                    <a:lumMod val="75000"/>
                    <a:lumOff val="25000"/>
                  </a:schemeClr>
                </a:solidFill>
              </a:rPr>
              <a:t>Se pone en riesgo la vida.</a:t>
            </a:r>
            <a:endParaRPr lang="es-ES" sz="2400">
              <a:solidFill>
                <a:schemeClr val="tx1">
                  <a:lumMod val="75000"/>
                  <a:lumOff val="25000"/>
                </a:schemeClr>
              </a:solidFill>
              <a:ea typeface="Calibri Light"/>
              <a:cs typeface="Calibri Light"/>
            </a:endParaRPr>
          </a:p>
          <a:p>
            <a:pPr marL="266700" lvl="1" indent="-266700">
              <a:lnSpc>
                <a:spcPct val="90000"/>
              </a:lnSpc>
              <a:spcBef>
                <a:spcPts val="1000"/>
              </a:spcBef>
              <a:buFont typeface="Arial" panose="020B0604020202020204" pitchFamily="34" charset="0"/>
              <a:buChar char="•"/>
            </a:pPr>
            <a:endParaRPr lang="es-ES" sz="2400">
              <a:solidFill>
                <a:schemeClr val="tx1">
                  <a:lumMod val="75000"/>
                  <a:lumOff val="25000"/>
                </a:schemeClr>
              </a:solidFill>
              <a:ea typeface="Calibri Light"/>
              <a:cs typeface="Calibri Light"/>
            </a:endParaRPr>
          </a:p>
          <a:p>
            <a:pPr>
              <a:lnSpc>
                <a:spcPct val="90000"/>
              </a:lnSpc>
              <a:spcBef>
                <a:spcPts val="1000"/>
              </a:spcBef>
            </a:pPr>
            <a:r>
              <a:rPr lang="es-ES" sz="2400">
                <a:solidFill>
                  <a:schemeClr val="tx1">
                    <a:lumMod val="75000"/>
                    <a:lumOff val="25000"/>
                  </a:schemeClr>
                </a:solidFill>
              </a:rPr>
              <a:t>Cuidar el planeta es mantener su funcionamiento como ecosistema.</a:t>
            </a:r>
            <a:endParaRPr lang="es-ES" sz="2400">
              <a:solidFill>
                <a:schemeClr val="tx1">
                  <a:lumMod val="75000"/>
                  <a:lumOff val="25000"/>
                </a:schemeClr>
              </a:solidFill>
              <a:ea typeface="Calibri Light"/>
              <a:cs typeface="Calibri Light"/>
            </a:endParaRPr>
          </a:p>
          <a:p>
            <a:pPr marL="266700" indent="-266700">
              <a:lnSpc>
                <a:spcPct val="90000"/>
              </a:lnSpc>
              <a:spcBef>
                <a:spcPts val="1000"/>
              </a:spcBef>
              <a:buFont typeface="Arial" panose="020B0604020202020204" pitchFamily="34" charset="0"/>
              <a:buChar char="•"/>
            </a:pPr>
            <a:endParaRPr lang="es-ES">
              <a:solidFill>
                <a:schemeClr val="tx1">
                  <a:lumMod val="75000"/>
                  <a:lumOff val="25000"/>
                </a:schemeClr>
              </a:solidFill>
            </a:endParaRPr>
          </a:p>
        </p:txBody>
      </p:sp>
    </p:spTree>
    <p:extLst>
      <p:ext uri="{BB962C8B-B14F-4D97-AF65-F5344CB8AC3E}">
        <p14:creationId xmlns:p14="http://schemas.microsoft.com/office/powerpoint/2010/main" val="31496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E3EA56B-BEB0-4656-A20B-D15F03B7ACA1}"/>
              </a:ext>
            </a:extLst>
          </p:cNvPr>
          <p:cNvSpPr>
            <a:spLocks noGrp="1"/>
          </p:cNvSpPr>
          <p:nvPr>
            <p:ph type="ctrTitle"/>
          </p:nvPr>
        </p:nvSpPr>
        <p:spPr/>
        <p:txBody>
          <a:bodyPr rtlCol="0"/>
          <a:lstStyle/>
          <a:p>
            <a:pPr rtl="0"/>
            <a:r>
              <a:rPr lang="es-ES" sz="4200"/>
              <a:t>	Capitulo 2:  Flujo de energía y flujos </a:t>
            </a:r>
            <a:r>
              <a:rPr lang="es-ES" sz="4200" err="1"/>
              <a:t>biogeoquimicos</a:t>
            </a:r>
            <a:endParaRPr lang="es-ES" sz="4200"/>
          </a:p>
        </p:txBody>
      </p:sp>
      <p:grpSp>
        <p:nvGrpSpPr>
          <p:cNvPr id="60" name="Grupo 59" title="forma geométrica">
            <a:extLst>
              <a:ext uri="{FF2B5EF4-FFF2-40B4-BE49-F238E27FC236}">
                <a16:creationId xmlns:a16="http://schemas.microsoft.com/office/drawing/2014/main" id="{502D7333-D43E-4F9D-B14F-59FA693F743A}"/>
              </a:ext>
            </a:extLst>
          </p:cNvPr>
          <p:cNvGrpSpPr/>
          <p:nvPr/>
        </p:nvGrpSpPr>
        <p:grpSpPr>
          <a:xfrm>
            <a:off x="8203224" y="-109"/>
            <a:ext cx="3081180" cy="3011457"/>
            <a:chOff x="8203224" y="-109"/>
            <a:chExt cx="3081180" cy="3011457"/>
          </a:xfrm>
        </p:grpSpPr>
        <p:sp>
          <p:nvSpPr>
            <p:cNvPr id="50" name="Forma libre: Forma 13">
              <a:extLst>
                <a:ext uri="{FF2B5EF4-FFF2-40B4-BE49-F238E27FC236}">
                  <a16:creationId xmlns:a16="http://schemas.microsoft.com/office/drawing/2014/main" id="{59FDA323-CBDE-41E6-924C-03E74A614CC9}"/>
                </a:ext>
              </a:extLst>
            </p:cNvPr>
            <p:cNvSpPr/>
            <p:nvPr/>
          </p:nvSpPr>
          <p:spPr>
            <a:xfrm rot="4308689">
              <a:off x="8775952" y="408682"/>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51" name="Forma libre: Forma 50">
              <a:extLst>
                <a:ext uri="{FF2B5EF4-FFF2-40B4-BE49-F238E27FC236}">
                  <a16:creationId xmlns:a16="http://schemas.microsoft.com/office/drawing/2014/main" id="{9CE92FB3-8AD8-47EB-97CA-0ECDC09120D0}"/>
                </a:ext>
              </a:extLst>
            </p:cNvPr>
            <p:cNvSpPr/>
            <p:nvPr/>
          </p:nvSpPr>
          <p:spPr>
            <a:xfrm rot="13830869">
              <a:off x="9042191" y="2734930"/>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52" name="Forma libre: Forma 17">
              <a:extLst>
                <a:ext uri="{FF2B5EF4-FFF2-40B4-BE49-F238E27FC236}">
                  <a16:creationId xmlns:a16="http://schemas.microsoft.com/office/drawing/2014/main" id="{4F13AF84-D580-486F-B6A7-DD766242180B}"/>
                </a:ext>
              </a:extLst>
            </p:cNvPr>
            <p:cNvSpPr/>
            <p:nvPr/>
          </p:nvSpPr>
          <p:spPr>
            <a:xfrm rot="12431080">
              <a:off x="9113375" y="247089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53" name="Forma libre: Forma 19">
              <a:extLst>
                <a:ext uri="{FF2B5EF4-FFF2-40B4-BE49-F238E27FC236}">
                  <a16:creationId xmlns:a16="http://schemas.microsoft.com/office/drawing/2014/main" id="{D9B80E43-DA23-4DAF-9988-45904EB5005D}"/>
                </a:ext>
              </a:extLst>
            </p:cNvPr>
            <p:cNvSpPr/>
            <p:nvPr/>
          </p:nvSpPr>
          <p:spPr>
            <a:xfrm rot="4308689">
              <a:off x="8370204" y="-16708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54" name="Forma libre: Forma 23">
              <a:extLst>
                <a:ext uri="{FF2B5EF4-FFF2-40B4-BE49-F238E27FC236}">
                  <a16:creationId xmlns:a16="http://schemas.microsoft.com/office/drawing/2014/main" id="{F9FBA27B-A072-4DE9-A04B-B238E9C6C89C}"/>
                </a:ext>
              </a:extLst>
            </p:cNvPr>
            <p:cNvSpPr/>
            <p:nvPr/>
          </p:nvSpPr>
          <p:spPr>
            <a:xfrm rot="17193105">
              <a:off x="10959548" y="160345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55" name="Forma libre: Forma 54">
              <a:extLst>
                <a:ext uri="{FF2B5EF4-FFF2-40B4-BE49-F238E27FC236}">
                  <a16:creationId xmlns:a16="http://schemas.microsoft.com/office/drawing/2014/main" id="{E67CB484-653D-4AC0-97B9-380A17B2A23B}"/>
                </a:ext>
              </a:extLst>
            </p:cNvPr>
            <p:cNvSpPr/>
            <p:nvPr/>
          </p:nvSpPr>
          <p:spPr>
            <a:xfrm rot="17193105">
              <a:off x="10463812" y="1384386"/>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grpSp>
      <p:sp>
        <p:nvSpPr>
          <p:cNvPr id="5" name="Marcador de número de diapositiva 4">
            <a:extLst>
              <a:ext uri="{FF2B5EF4-FFF2-40B4-BE49-F238E27FC236}">
                <a16:creationId xmlns:a16="http://schemas.microsoft.com/office/drawing/2014/main" id="{3DFB2076-ED27-384F-AA60-C162A455D1CB}"/>
              </a:ext>
            </a:extLst>
          </p:cNvPr>
          <p:cNvSpPr>
            <a:spLocks noGrp="1"/>
          </p:cNvSpPr>
          <p:nvPr>
            <p:ph type="sldNum" sz="quarter" idx="14"/>
          </p:nvPr>
        </p:nvSpPr>
        <p:spPr/>
        <p:txBody>
          <a:bodyPr rtlCol="0"/>
          <a:lstStyle/>
          <a:p>
            <a:pPr rtl="0"/>
            <a:fld id="{19B51A1E-902D-48AF-9020-955120F399B6}" type="slidenum">
              <a:rPr lang="es-ES" smtClean="0"/>
              <a:pPr rtl="0"/>
              <a:t>14</a:t>
            </a:fld>
            <a:endParaRPr lang="es-ES"/>
          </a:p>
        </p:txBody>
      </p:sp>
      <p:pic>
        <p:nvPicPr>
          <p:cNvPr id="7" name="Marcador de posición de imagen 6">
            <a:extLst>
              <a:ext uri="{FF2B5EF4-FFF2-40B4-BE49-F238E27FC236}">
                <a16:creationId xmlns:a16="http://schemas.microsoft.com/office/drawing/2014/main" id="{CC8C1735-5022-BF22-B201-0CC54D96D85A}"/>
              </a:ext>
            </a:extLst>
          </p:cNvPr>
          <p:cNvPicPr>
            <a:picLocks noGrp="1" noChangeAspect="1"/>
          </p:cNvPicPr>
          <p:nvPr>
            <p:ph type="pic" sz="quarter" idx="12"/>
          </p:nvPr>
        </p:nvPicPr>
        <p:blipFill>
          <a:blip r:embed="rId3"/>
          <a:srcRect l="15276" r="15276"/>
          <a:stretch>
            <a:fillRect/>
          </a:stretch>
        </p:blipFill>
        <p:spPr>
          <a:prstGeom prst="rect">
            <a:avLst/>
          </a:prstGeom>
        </p:spPr>
      </p:pic>
    </p:spTree>
    <p:extLst>
      <p:ext uri="{BB962C8B-B14F-4D97-AF65-F5344CB8AC3E}">
        <p14:creationId xmlns:p14="http://schemas.microsoft.com/office/powerpoint/2010/main" val="203726379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89173EC3-70CA-3FEE-F4CA-C27D66365524}"/>
              </a:ext>
            </a:extLst>
          </p:cNvPr>
          <p:cNvSpPr>
            <a:spLocks noGrp="1"/>
          </p:cNvSpPr>
          <p:nvPr>
            <p:ph idx="1"/>
          </p:nvPr>
        </p:nvSpPr>
        <p:spPr>
          <a:xfrm>
            <a:off x="274247" y="1776003"/>
            <a:ext cx="3451427" cy="3512814"/>
          </a:xfrm>
        </p:spPr>
        <p:txBody>
          <a:bodyPr/>
          <a:lstStyle/>
          <a:p>
            <a:pPr algn="ctr"/>
            <a:r>
              <a:rPr lang="en-US" sz="2000" dirty="0">
                <a:solidFill>
                  <a:schemeClr val="tx1"/>
                </a:solidFill>
                <a:latin typeface="Arial"/>
                <a:ea typeface="+mn-lt"/>
                <a:cs typeface="+mn-lt"/>
              </a:rPr>
              <a:t>Son </a:t>
            </a:r>
            <a:r>
              <a:rPr lang="en-US" sz="2000" dirty="0" err="1">
                <a:solidFill>
                  <a:schemeClr val="tx1"/>
                </a:solidFill>
                <a:latin typeface="Arial"/>
                <a:ea typeface="+mn-lt"/>
                <a:cs typeface="+mn-lt"/>
              </a:rPr>
              <a:t>procesos</a:t>
            </a:r>
            <a:r>
              <a:rPr lang="en-US" sz="2000" dirty="0">
                <a:solidFill>
                  <a:schemeClr val="tx1"/>
                </a:solidFill>
                <a:latin typeface="Arial"/>
                <a:ea typeface="+mn-lt"/>
                <a:cs typeface="+mn-lt"/>
              </a:rPr>
              <a:t> naturales </a:t>
            </a:r>
            <a:r>
              <a:rPr lang="en-US" sz="2000" dirty="0" err="1">
                <a:solidFill>
                  <a:schemeClr val="tx1"/>
                </a:solidFill>
                <a:latin typeface="Arial"/>
                <a:ea typeface="+mn-lt"/>
                <a:cs typeface="+mn-lt"/>
              </a:rPr>
              <a:t>que</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reciclan</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elementos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químicos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esenciales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como</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carbono</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nitrógeno</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oxígeno</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fósforo</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azufre</a:t>
            </a:r>
            <a:r>
              <a:rPr lang="en-US" sz="2000" dirty="0">
                <a:solidFill>
                  <a:schemeClr val="tx1"/>
                </a:solidFill>
                <a:latin typeface="Arial"/>
                <a:ea typeface="+mn-lt"/>
                <a:cs typeface="+mn-lt"/>
              </a:rPr>
              <a:t> y </a:t>
            </a:r>
            <a:r>
              <a:rPr lang="en-US" sz="2000" dirty="0" err="1">
                <a:solidFill>
                  <a:schemeClr val="tx1"/>
                </a:solidFill>
                <a:latin typeface="Arial"/>
                <a:ea typeface="+mn-lt"/>
                <a:cs typeface="+mn-lt"/>
              </a:rPr>
              <a:t>agua</a:t>
            </a:r>
            <a:r>
              <a:rPr lang="en-US" sz="2000" dirty="0">
                <a:solidFill>
                  <a:schemeClr val="tx1"/>
                </a:solidFill>
                <a:latin typeface="Arial"/>
                <a:ea typeface="+mn-lt"/>
                <a:cs typeface="+mn-lt"/>
              </a:rPr>
              <a:t>) entre </a:t>
            </a:r>
            <a:r>
              <a:rPr lang="en-US" sz="2000" dirty="0" err="1">
                <a:solidFill>
                  <a:schemeClr val="tx1"/>
                </a:solidFill>
                <a:latin typeface="Arial"/>
                <a:ea typeface="+mn-lt"/>
                <a:cs typeface="+mn-lt"/>
              </a:rPr>
              <a:t>los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seres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vivos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biósfera</a:t>
            </a:r>
            <a:r>
              <a:rPr lang="en-US" sz="2000" dirty="0">
                <a:solidFill>
                  <a:schemeClr val="tx1"/>
                </a:solidFill>
                <a:latin typeface="Arial"/>
                <a:ea typeface="+mn-lt"/>
                <a:cs typeface="+mn-lt"/>
              </a:rPr>
              <a:t>) y </a:t>
            </a:r>
            <a:r>
              <a:rPr lang="en-US" sz="2000" dirty="0" err="1">
                <a:solidFill>
                  <a:schemeClr val="tx1"/>
                </a:solidFill>
                <a:latin typeface="Arial"/>
                <a:ea typeface="+mn-lt"/>
                <a:cs typeface="+mn-lt"/>
              </a:rPr>
              <a:t>el</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ambiente</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abiótico</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atmósfera</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litósfera</a:t>
            </a:r>
            <a:r>
              <a:rPr lang="en-US" sz="2000" dirty="0">
                <a:solidFill>
                  <a:schemeClr val="tx1"/>
                </a:solidFill>
                <a:latin typeface="Arial"/>
                <a:ea typeface="+mn-lt"/>
                <a:cs typeface="+mn-lt"/>
              </a:rPr>
              <a:t> e </a:t>
            </a:r>
            <a:r>
              <a:rPr lang="en-US" sz="2000" dirty="0" err="1">
                <a:solidFill>
                  <a:schemeClr val="tx1"/>
                </a:solidFill>
                <a:latin typeface="Arial"/>
                <a:ea typeface="+mn-lt"/>
                <a:cs typeface="+mn-lt"/>
              </a:rPr>
              <a:t>hidrósfera</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Estos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flujos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permiten</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que</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los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nutrientes</a:t>
            </a:r>
            <a:r>
              <a:rPr lang="en-US" sz="2000" dirty="0">
                <a:solidFill>
                  <a:schemeClr val="tx1"/>
                </a:solidFill>
                <a:latin typeface="Arial"/>
                <a:ea typeface="+mn-lt"/>
                <a:cs typeface="+mn-lt"/>
              </a:rPr>
              <a:t> se </a:t>
            </a:r>
            <a:r>
              <a:rPr lang="en-US" sz="2000" dirty="0" err="1">
                <a:solidFill>
                  <a:schemeClr val="tx1"/>
                </a:solidFill>
                <a:latin typeface="Arial"/>
                <a:ea typeface="+mn-lt"/>
                <a:cs typeface="+mn-lt"/>
              </a:rPr>
              <a:t>reutilicen</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constantemente</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sustentando</a:t>
            </a:r>
            <a:r>
              <a:rPr lang="en-US" sz="2000" dirty="0">
                <a:solidFill>
                  <a:schemeClr val="tx1"/>
                </a:solidFill>
                <a:latin typeface="Arial"/>
                <a:ea typeface="+mn-lt"/>
                <a:cs typeface="+mn-lt"/>
              </a:rPr>
              <a:t> la </a:t>
            </a:r>
            <a:r>
              <a:rPr lang="en-US" sz="2000" dirty="0" err="1">
                <a:solidFill>
                  <a:schemeClr val="tx1"/>
                </a:solidFill>
                <a:latin typeface="Arial"/>
                <a:ea typeface="+mn-lt"/>
                <a:cs typeface="+mn-lt"/>
              </a:rPr>
              <a:t>vida</a:t>
            </a:r>
            <a:r>
              <a:rPr lang="en-US" sz="2000" dirty="0">
                <a:solidFill>
                  <a:schemeClr val="tx1"/>
                </a:solidFill>
                <a:latin typeface="Arial"/>
                <a:ea typeface="+mn-lt"/>
                <a:cs typeface="+mn-lt"/>
              </a:rPr>
              <a:t> y </a:t>
            </a:r>
            <a:r>
              <a:rPr lang="en-US" sz="2000" dirty="0" err="1">
                <a:solidFill>
                  <a:schemeClr val="tx1"/>
                </a:solidFill>
                <a:latin typeface="Arial"/>
                <a:ea typeface="+mn-lt"/>
                <a:cs typeface="+mn-lt"/>
              </a:rPr>
              <a:t>los</a:t>
            </a:r>
            <a:r>
              <a:rPr lang="en-US" sz="2000" dirty="0">
                <a:solidFill>
                  <a:schemeClr val="tx1"/>
                </a:solidFill>
                <a:latin typeface="Arial"/>
                <a:ea typeface="+mn-lt"/>
                <a:cs typeface="+mn-lt"/>
              </a:rPr>
              <a:t> </a:t>
            </a:r>
            <a:r>
              <a:rPr lang="en-US" sz="2000" dirty="0" err="1">
                <a:solidFill>
                  <a:schemeClr val="tx1"/>
                </a:solidFill>
                <a:latin typeface="Arial"/>
                <a:ea typeface="+mn-lt"/>
                <a:cs typeface="+mn-lt"/>
              </a:rPr>
              <a:t>ecosistemas</a:t>
            </a:r>
            <a:r>
              <a:rPr lang="en-US" sz="2000" dirty="0">
                <a:solidFill>
                  <a:schemeClr val="tx1"/>
                </a:solidFill>
                <a:latin typeface="Arial"/>
                <a:ea typeface="+mn-lt"/>
                <a:cs typeface="+mn-lt"/>
              </a:rPr>
              <a:t>.</a:t>
            </a:r>
            <a:endParaRPr lang="en-US" sz="2000" dirty="0">
              <a:solidFill>
                <a:schemeClr val="tx1"/>
              </a:solidFill>
              <a:latin typeface="Arial"/>
              <a:ea typeface="Calibri Light"/>
              <a:cs typeface="Calibri Light"/>
            </a:endParaRPr>
          </a:p>
        </p:txBody>
      </p:sp>
      <p:sp>
        <p:nvSpPr>
          <p:cNvPr id="15" name="Title 2">
            <a:extLst>
              <a:ext uri="{FF2B5EF4-FFF2-40B4-BE49-F238E27FC236}">
                <a16:creationId xmlns:a16="http://schemas.microsoft.com/office/drawing/2014/main" id="{043F6C4D-4D98-4775-58A8-10E112B3F63F}"/>
              </a:ext>
            </a:extLst>
          </p:cNvPr>
          <p:cNvSpPr>
            <a:spLocks noGrp="1"/>
          </p:cNvSpPr>
          <p:nvPr>
            <p:ph type="title"/>
          </p:nvPr>
        </p:nvSpPr>
        <p:spPr>
          <a:xfrm>
            <a:off x="432000" y="432000"/>
            <a:ext cx="11340000" cy="432000"/>
          </a:xfrm>
        </p:spPr>
        <p:txBody>
          <a:bodyPr/>
          <a:lstStyle/>
          <a:p>
            <a:r>
              <a:rPr lang="en-US" dirty="0"/>
              <a:t>¿</a:t>
            </a:r>
            <a:r>
              <a:rPr lang="en-US" dirty="0" err="1"/>
              <a:t>Qué</a:t>
            </a:r>
            <a:r>
              <a:rPr lang="en-US" dirty="0"/>
              <a:t> son </a:t>
            </a:r>
            <a:r>
              <a:rPr lang="en-US" dirty="0" err="1"/>
              <a:t>los</a:t>
            </a:r>
            <a:r>
              <a:rPr lang="en-US" dirty="0"/>
              <a:t> </a:t>
            </a:r>
            <a:r>
              <a:rPr lang="en-US" dirty="0" err="1"/>
              <a:t>ciclos</a:t>
            </a:r>
            <a:r>
              <a:rPr lang="en-US" dirty="0"/>
              <a:t> </a:t>
            </a:r>
            <a:r>
              <a:rPr lang="en-US" dirty="0" err="1"/>
              <a:t>biogeoquímicos</a:t>
            </a:r>
            <a:r>
              <a:rPr lang="en-US" dirty="0"/>
              <a:t>?</a:t>
            </a:r>
          </a:p>
        </p:txBody>
      </p:sp>
      <p:sp>
        <p:nvSpPr>
          <p:cNvPr id="5" name="Marcador de número de diapositiva 4">
            <a:extLst>
              <a:ext uri="{FF2B5EF4-FFF2-40B4-BE49-F238E27FC236}">
                <a16:creationId xmlns:a16="http://schemas.microsoft.com/office/drawing/2014/main" id="{2E4F751E-F185-6CBD-2B5A-171367DA1D55}"/>
              </a:ext>
            </a:extLst>
          </p:cNvPr>
          <p:cNvSpPr>
            <a:spLocks noGrp="1"/>
          </p:cNvSpPr>
          <p:nvPr>
            <p:ph type="sldNum" sz="quarter" idx="11"/>
          </p:nvPr>
        </p:nvSpPr>
        <p:spPr>
          <a:xfrm>
            <a:off x="11496369" y="6155190"/>
            <a:ext cx="432000" cy="432000"/>
          </a:xfrm>
        </p:spPr>
        <p:txBody>
          <a:bodyPr anchor="ctr">
            <a:normAutofit/>
          </a:bodyPr>
          <a:lstStyle/>
          <a:p>
            <a:pPr rtl="0">
              <a:spcAft>
                <a:spcPts val="600"/>
              </a:spcAft>
            </a:pPr>
            <a:fld id="{19B51A1E-902D-48AF-9020-955120F399B6}" type="slidenum">
              <a:rPr lang="es-ES" noProof="0" smtClean="0"/>
              <a:pPr rtl="0">
                <a:spcAft>
                  <a:spcPts val="600"/>
                </a:spcAft>
              </a:pPr>
              <a:t>15</a:t>
            </a:fld>
            <a:endParaRPr lang="es-ES" noProof="0"/>
          </a:p>
        </p:txBody>
      </p:sp>
      <p:pic>
        <p:nvPicPr>
          <p:cNvPr id="9" name="Marcador de posición de imagen 8" descr="Ciclos biogeoquímicos: qué son, tipos e importancia">
            <a:extLst>
              <a:ext uri="{FF2B5EF4-FFF2-40B4-BE49-F238E27FC236}">
                <a16:creationId xmlns:a16="http://schemas.microsoft.com/office/drawing/2014/main" id="{A70A89BD-B6C2-33BF-A8A4-FE649C2CE31B}"/>
              </a:ext>
            </a:extLst>
          </p:cNvPr>
          <p:cNvPicPr>
            <a:picLocks noGrp="1" noChangeAspect="1"/>
          </p:cNvPicPr>
          <p:nvPr>
            <p:ph type="pic" sz="quarter" idx="12"/>
          </p:nvPr>
        </p:nvPicPr>
        <p:blipFill>
          <a:blip r:embed="rId2"/>
          <a:srcRect l="1794" r="1794"/>
          <a:stretch/>
        </p:blipFill>
        <p:spPr>
          <a:xfrm>
            <a:off x="4150670" y="1376358"/>
            <a:ext cx="6246735" cy="4312105"/>
          </a:xfrm>
          <a:prstGeom prst="roundRect">
            <a:avLst>
              <a:gd name="adj" fmla="val 1356"/>
            </a:avLst>
          </a:prstGeom>
          <a:solidFill>
            <a:prstClr val="white">
              <a:lumMod val="95000"/>
            </a:prstClr>
          </a:solidFill>
          <a:ln>
            <a:noFill/>
          </a:ln>
        </p:spPr>
      </p:pic>
    </p:spTree>
    <p:extLst>
      <p:ext uri="{BB962C8B-B14F-4D97-AF65-F5344CB8AC3E}">
        <p14:creationId xmlns:p14="http://schemas.microsoft.com/office/powerpoint/2010/main" val="105852272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4C11DD8-A11A-11C8-CFF3-911A02A03FEF}"/>
              </a:ext>
            </a:extLst>
          </p:cNvPr>
          <p:cNvSpPr>
            <a:spLocks noGrp="1"/>
          </p:cNvSpPr>
          <p:nvPr>
            <p:ph type="title"/>
          </p:nvPr>
        </p:nvSpPr>
        <p:spPr>
          <a:xfrm>
            <a:off x="432000" y="432000"/>
            <a:ext cx="11340000" cy="432000"/>
          </a:xfrm>
        </p:spPr>
        <p:txBody>
          <a:bodyPr/>
          <a:lstStyle/>
          <a:p>
            <a:pPr algn="ctr"/>
            <a:r>
              <a:rPr lang="es-ES" sz="2000" b="1" dirty="0">
                <a:highlight>
                  <a:srgbClr val="FFFFFF"/>
                </a:highlight>
                <a:latin typeface="Arial"/>
                <a:ea typeface="Calibri Light"/>
                <a:cs typeface="Calibri Light"/>
              </a:rPr>
              <a:t>Tipos de Ciclos Biogeoquímicos</a:t>
            </a:r>
            <a:br>
              <a:rPr lang="es-ES" sz="2000" b="1" dirty="0">
                <a:highlight>
                  <a:srgbClr val="FFFFFF"/>
                </a:highlight>
                <a:latin typeface="Arial"/>
                <a:ea typeface="Calibri Light"/>
                <a:cs typeface="Calibri Light"/>
              </a:rPr>
            </a:br>
            <a:endParaRPr lang="es-ES" sz="2000">
              <a:solidFill>
                <a:srgbClr val="000000"/>
              </a:solidFill>
              <a:highlight>
                <a:srgbClr val="FFFFFF"/>
              </a:highlight>
              <a:latin typeface="Arial"/>
              <a:ea typeface="Calibri Light"/>
              <a:cs typeface="Calibri Light"/>
            </a:endParaRPr>
          </a:p>
        </p:txBody>
      </p:sp>
      <p:pic>
        <p:nvPicPr>
          <p:cNvPr id="7" name="Marcador de posición de imagen 6" descr="CICLOS BIOGEOQUÍMICOS: qué son, tipos e importancia - ¡Resumen!">
            <a:extLst>
              <a:ext uri="{FF2B5EF4-FFF2-40B4-BE49-F238E27FC236}">
                <a16:creationId xmlns:a16="http://schemas.microsoft.com/office/drawing/2014/main" id="{06278491-1BCF-9101-DB7F-C296A4CBF02A}"/>
              </a:ext>
            </a:extLst>
          </p:cNvPr>
          <p:cNvPicPr>
            <a:picLocks noGrp="1" noChangeAspect="1"/>
          </p:cNvPicPr>
          <p:nvPr>
            <p:ph sz="half" idx="1"/>
          </p:nvPr>
        </p:nvPicPr>
        <p:blipFill>
          <a:blip r:embed="rId2"/>
          <a:srcRect l="14116" r="13411" b="-2"/>
          <a:stretch>
            <a:fillRect/>
          </a:stretch>
        </p:blipFill>
        <p:spPr>
          <a:xfrm>
            <a:off x="432000" y="1152000"/>
            <a:ext cx="5472000" cy="5040000"/>
          </a:xfrm>
          <a:prstGeom prst="roundRect">
            <a:avLst>
              <a:gd name="adj" fmla="val 1356"/>
            </a:avLst>
          </a:prstGeom>
          <a:noFill/>
          <a:ln>
            <a:noFill/>
          </a:ln>
        </p:spPr>
      </p:pic>
      <p:sp>
        <p:nvSpPr>
          <p:cNvPr id="4" name="Marcador de número de diapositiva 3">
            <a:extLst>
              <a:ext uri="{FF2B5EF4-FFF2-40B4-BE49-F238E27FC236}">
                <a16:creationId xmlns:a16="http://schemas.microsoft.com/office/drawing/2014/main" id="{62943F0C-D827-7205-34AF-22A0219FE346}"/>
              </a:ext>
            </a:extLst>
          </p:cNvPr>
          <p:cNvSpPr>
            <a:spLocks noGrp="1"/>
          </p:cNvSpPr>
          <p:nvPr>
            <p:ph type="sldNum" sz="quarter" idx="11"/>
          </p:nvPr>
        </p:nvSpPr>
        <p:spPr>
          <a:xfrm>
            <a:off x="11496369" y="6155190"/>
            <a:ext cx="432000" cy="432000"/>
          </a:xfrm>
        </p:spPr>
        <p:txBody>
          <a:bodyPr anchor="ctr">
            <a:normAutofit/>
          </a:bodyPr>
          <a:lstStyle/>
          <a:p>
            <a:pPr rtl="0">
              <a:spcAft>
                <a:spcPts val="600"/>
              </a:spcAft>
            </a:pPr>
            <a:fld id="{19B51A1E-902D-48AF-9020-955120F399B6}" type="slidenum">
              <a:rPr lang="es-ES" noProof="0" smtClean="0"/>
              <a:pPr rtl="0">
                <a:spcAft>
                  <a:spcPts val="600"/>
                </a:spcAft>
              </a:pPr>
              <a:t>16</a:t>
            </a:fld>
            <a:endParaRPr lang="es-ES" noProof="0"/>
          </a:p>
        </p:txBody>
      </p:sp>
      <p:sp>
        <p:nvSpPr>
          <p:cNvPr id="2" name="Marcador de contenido 1">
            <a:extLst>
              <a:ext uri="{FF2B5EF4-FFF2-40B4-BE49-F238E27FC236}">
                <a16:creationId xmlns:a16="http://schemas.microsoft.com/office/drawing/2014/main" id="{8119D7A5-DEC5-93D3-91DB-4AADCA7CCA7F}"/>
              </a:ext>
            </a:extLst>
          </p:cNvPr>
          <p:cNvSpPr>
            <a:spLocks noGrp="1"/>
          </p:cNvSpPr>
          <p:nvPr>
            <p:ph type="body" sz="quarter" idx="12"/>
          </p:nvPr>
        </p:nvSpPr>
        <p:spPr>
          <a:xfrm>
            <a:off x="6299887" y="1152525"/>
            <a:ext cx="5472113" cy="5038725"/>
          </a:xfrm>
        </p:spPr>
        <p:txBody>
          <a:bodyPr vert="horz" lIns="0" tIns="0" rIns="0" bIns="0" rtlCol="0" anchor="t">
            <a:normAutofit/>
          </a:bodyPr>
          <a:lstStyle/>
          <a:p>
            <a:r>
              <a:rPr lang="es-ES" sz="1700" b="1" dirty="0">
                <a:highlight>
                  <a:srgbClr val="FFFFFF"/>
                </a:highlight>
              </a:rPr>
              <a:t>Se clasifican principalmente en dos grupos, según el lugar donde se encuentra su mayor reservorio: </a:t>
            </a:r>
            <a:endParaRPr lang="es-ES" sz="1700" dirty="0"/>
          </a:p>
          <a:p>
            <a:pPr marL="285750" indent="-285750">
              <a:buFont typeface="Arial"/>
              <a:buChar char="•"/>
            </a:pPr>
            <a:r>
              <a:rPr lang="es-ES" sz="1700" b="1" dirty="0">
                <a:highlight>
                  <a:srgbClr val="FFFFFF"/>
                </a:highlight>
              </a:rPr>
              <a:t>Ciclos Gaseosos:</a:t>
            </a:r>
            <a:r>
              <a:rPr lang="es-ES" sz="1700" dirty="0">
                <a:highlight>
                  <a:srgbClr val="FFFFFF"/>
                </a:highlight>
              </a:rPr>
              <a:t> Los nutrientes circulan rápidamente entre la atmósfera y los seres vivos. Ejemplos: carbono, nitrógeno, oxígeno y agua.</a:t>
            </a:r>
            <a:endParaRPr lang="es-ES" sz="1700" dirty="0"/>
          </a:p>
          <a:p>
            <a:pPr marL="285750" indent="-285750">
              <a:buFont typeface="Arial"/>
              <a:buChar char="•"/>
            </a:pPr>
            <a:r>
              <a:rPr lang="es-ES" sz="1700" b="1" dirty="0">
                <a:highlight>
                  <a:srgbClr val="FFFFFF"/>
                </a:highlight>
              </a:rPr>
              <a:t>Ciclos Sedimentarios:</a:t>
            </a:r>
            <a:r>
              <a:rPr lang="es-ES" sz="1700" dirty="0">
                <a:highlight>
                  <a:srgbClr val="FFFFFF"/>
                </a:highlight>
              </a:rPr>
              <a:t> Los nutrientes se reciclan más lentamente y se encuentran principalmente en la corteza terrestre (rocas, sedimentos). Ejemplos: fósforo y azufre. </a:t>
            </a:r>
            <a:endParaRPr lang="es-ES" sz="1700" dirty="0"/>
          </a:p>
          <a:p>
            <a:pPr>
              <a:buFont typeface="Arial"/>
              <a:buChar char="•"/>
            </a:pPr>
            <a:r>
              <a:rPr lang="es-ES" sz="1700" b="1" dirty="0">
                <a:highlight>
                  <a:srgbClr val="FFFFFF"/>
                </a:highlight>
              </a:rPr>
              <a:t>Importancia de los Flujos Biogeoquímicos</a:t>
            </a:r>
            <a:endParaRPr lang="es-ES" sz="1700" dirty="0">
              <a:highlight>
                <a:srgbClr val="FFFFFF"/>
              </a:highlight>
            </a:endParaRPr>
          </a:p>
          <a:p>
            <a:pPr>
              <a:buFont typeface="Arial"/>
              <a:buChar char="•"/>
            </a:pPr>
            <a:r>
              <a:rPr lang="es-ES" sz="1700" b="1" dirty="0">
                <a:highlight>
                  <a:srgbClr val="FFFFFF"/>
                </a:highlight>
              </a:rPr>
              <a:t>Reciclaje esencial:</a:t>
            </a:r>
            <a:r>
              <a:rPr lang="es-ES" sz="1700" dirty="0">
                <a:highlight>
                  <a:srgbClr val="FFFFFF"/>
                </a:highlight>
              </a:rPr>
              <a:t> Aseguran la disponibilidad de nutrientes necesarios para la vida, evitando que se agoten.</a:t>
            </a:r>
            <a:endParaRPr lang="es-ES" sz="1700" dirty="0"/>
          </a:p>
          <a:p>
            <a:pPr>
              <a:buFont typeface="Arial"/>
              <a:buChar char="•"/>
            </a:pPr>
            <a:r>
              <a:rPr lang="es-ES" sz="1700" b="1" dirty="0">
                <a:highlight>
                  <a:srgbClr val="FFFFFF"/>
                </a:highlight>
              </a:rPr>
              <a:t>Sustento del Ecosistema:</a:t>
            </a:r>
            <a:r>
              <a:rPr lang="es-ES" sz="1700" dirty="0">
                <a:highlight>
                  <a:srgbClr val="FFFFFF"/>
                </a:highlight>
              </a:rPr>
              <a:t> Impulsan el flujo de energía a través de los sistemas biológicos.</a:t>
            </a:r>
            <a:endParaRPr lang="es-ES" sz="1700" dirty="0"/>
          </a:p>
          <a:p>
            <a:pPr>
              <a:buFont typeface="Arial"/>
              <a:buChar char="•"/>
            </a:pPr>
            <a:r>
              <a:rPr lang="es-ES" sz="1700" b="1" dirty="0">
                <a:highlight>
                  <a:srgbClr val="FFFFFF"/>
                </a:highlight>
              </a:rPr>
              <a:t>Regulación Ambiental:</a:t>
            </a:r>
            <a:r>
              <a:rPr lang="es-ES" sz="1700" dirty="0">
                <a:highlight>
                  <a:srgbClr val="FFFFFF"/>
                </a:highlight>
              </a:rPr>
              <a:t> Regulan el clima y mantienen el equilibrio en la biosfera. </a:t>
            </a:r>
            <a:endParaRPr lang="es-ES" sz="1700" dirty="0"/>
          </a:p>
          <a:p>
            <a:pPr marL="285750" indent="-285750">
              <a:buFont typeface="Arial"/>
              <a:buChar char="•"/>
            </a:pPr>
            <a:endParaRPr lang="es-ES" sz="1700">
              <a:highlight>
                <a:srgbClr val="FFFFFF"/>
              </a:highlight>
            </a:endParaRPr>
          </a:p>
          <a:p>
            <a:endParaRPr lang="es-ES" sz="1700"/>
          </a:p>
        </p:txBody>
      </p:sp>
    </p:spTree>
    <p:extLst>
      <p:ext uri="{BB962C8B-B14F-4D97-AF65-F5344CB8AC3E}">
        <p14:creationId xmlns:p14="http://schemas.microsoft.com/office/powerpoint/2010/main" val="111206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BC34D-E8C5-D9AB-21BA-1D1C72C1F455}"/>
              </a:ext>
            </a:extLst>
          </p:cNvPr>
          <p:cNvSpPr>
            <a:spLocks noGrp="1"/>
          </p:cNvSpPr>
          <p:nvPr>
            <p:ph type="title"/>
          </p:nvPr>
        </p:nvSpPr>
        <p:spPr>
          <a:xfrm>
            <a:off x="432000" y="432000"/>
            <a:ext cx="11340000" cy="432000"/>
          </a:xfrm>
        </p:spPr>
        <p:txBody>
          <a:bodyPr anchor="ctr">
            <a:normAutofit/>
          </a:bodyPr>
          <a:lstStyle/>
          <a:p>
            <a:r>
              <a:rPr lang="es-ES" sz="3000"/>
              <a:t>Como es afectado el flujo </a:t>
            </a:r>
            <a:r>
              <a:rPr lang="es-ES" sz="3000" err="1"/>
              <a:t>biogeoquimico</a:t>
            </a:r>
            <a:endParaRPr lang="es-ES" sz="3000"/>
          </a:p>
        </p:txBody>
      </p:sp>
      <p:pic>
        <p:nvPicPr>
          <p:cNvPr id="6" name="Imagen 5" descr="Ciclos biogeoquímicos: qué son, cuáles son todos y su importancia">
            <a:extLst>
              <a:ext uri="{FF2B5EF4-FFF2-40B4-BE49-F238E27FC236}">
                <a16:creationId xmlns:a16="http://schemas.microsoft.com/office/drawing/2014/main" id="{8069D424-3559-0868-21B7-26F8ABAB1C6C}"/>
              </a:ext>
            </a:extLst>
          </p:cNvPr>
          <p:cNvPicPr>
            <a:picLocks noChangeAspect="1"/>
          </p:cNvPicPr>
          <p:nvPr/>
        </p:nvPicPr>
        <p:blipFill>
          <a:blip r:embed="rId2"/>
          <a:stretch>
            <a:fillRect/>
          </a:stretch>
        </p:blipFill>
        <p:spPr>
          <a:xfrm>
            <a:off x="277671" y="1900980"/>
            <a:ext cx="3995467" cy="2769645"/>
          </a:xfrm>
          <a:prstGeom prst="rect">
            <a:avLst/>
          </a:prstGeom>
          <a:noFill/>
        </p:spPr>
      </p:pic>
      <p:sp>
        <p:nvSpPr>
          <p:cNvPr id="4" name="Marcador de número de diapositiva 3">
            <a:extLst>
              <a:ext uri="{FF2B5EF4-FFF2-40B4-BE49-F238E27FC236}">
                <a16:creationId xmlns:a16="http://schemas.microsoft.com/office/drawing/2014/main" id="{A2F10879-A31A-5D86-473A-665D1E44377A}"/>
              </a:ext>
            </a:extLst>
          </p:cNvPr>
          <p:cNvSpPr>
            <a:spLocks noGrp="1"/>
          </p:cNvSpPr>
          <p:nvPr>
            <p:ph type="sldNum" sz="quarter" idx="11"/>
          </p:nvPr>
        </p:nvSpPr>
        <p:spPr>
          <a:xfrm>
            <a:off x="11496369" y="6155190"/>
            <a:ext cx="432000" cy="432000"/>
          </a:xfrm>
        </p:spPr>
        <p:txBody>
          <a:bodyPr anchor="ctr">
            <a:normAutofit/>
          </a:bodyPr>
          <a:lstStyle/>
          <a:p>
            <a:pPr rtl="0">
              <a:spcAft>
                <a:spcPts val="600"/>
              </a:spcAft>
            </a:pPr>
            <a:fld id="{19B51A1E-902D-48AF-9020-955120F399B6}" type="slidenum">
              <a:rPr lang="es-ES" noProof="0" smtClean="0"/>
              <a:pPr rtl="0">
                <a:spcAft>
                  <a:spcPts val="600"/>
                </a:spcAft>
              </a:pPr>
              <a:t>17</a:t>
            </a:fld>
            <a:endParaRPr lang="es-ES" noProof="0"/>
          </a:p>
        </p:txBody>
      </p:sp>
      <p:sp>
        <p:nvSpPr>
          <p:cNvPr id="5" name="Marcador de texto 4">
            <a:extLst>
              <a:ext uri="{FF2B5EF4-FFF2-40B4-BE49-F238E27FC236}">
                <a16:creationId xmlns:a16="http://schemas.microsoft.com/office/drawing/2014/main" id="{3B9A2A6D-B423-574A-5EE7-0BE57D25F8E6}"/>
              </a:ext>
            </a:extLst>
          </p:cNvPr>
          <p:cNvSpPr>
            <a:spLocks noGrp="1"/>
          </p:cNvSpPr>
          <p:nvPr>
            <p:ph type="body" sz="quarter" idx="12"/>
          </p:nvPr>
        </p:nvSpPr>
        <p:spPr>
          <a:xfrm>
            <a:off x="4301550" y="1152000"/>
            <a:ext cx="3600450" cy="5038725"/>
          </a:xfrm>
        </p:spPr>
        <p:txBody>
          <a:bodyPr vert="horz" lIns="0" tIns="0" rIns="0" bIns="0" rtlCol="0">
            <a:normAutofit/>
          </a:bodyPr>
          <a:lstStyle/>
          <a:p>
            <a:r>
              <a:rPr lang="es-ES" b="1">
                <a:highlight>
                  <a:srgbClr val="FFFFFF"/>
                </a:highlight>
              </a:rPr>
              <a:t>Impacto en el Ciclo del Agua (Hidrológico)</a:t>
            </a:r>
            <a:endParaRPr lang="es-ES"/>
          </a:p>
          <a:p>
            <a:r>
              <a:rPr lang="es-ES" b="1">
                <a:highlight>
                  <a:srgbClr val="FFFFFF"/>
                </a:highlight>
              </a:rPr>
              <a:t>Cambio de uso de suelo:</a:t>
            </a:r>
            <a:r>
              <a:rPr lang="es-ES">
                <a:highlight>
                  <a:srgbClr val="FFFFFF"/>
                </a:highlight>
              </a:rPr>
              <a:t> La deforestación reduce la evapotranspiración (la liberación de agua por las plantas a la atmósfera), lo que disminuye las precipitaciones y genera sequías.</a:t>
            </a:r>
            <a:endParaRPr lang="es-ES"/>
          </a:p>
          <a:p>
            <a:r>
              <a:rPr lang="es-ES" b="1">
                <a:highlight>
                  <a:srgbClr val="FFFFFF"/>
                </a:highlight>
              </a:rPr>
              <a:t>Urbanización:</a:t>
            </a:r>
            <a:r>
              <a:rPr lang="es-ES">
                <a:highlight>
                  <a:srgbClr val="FFFFFF"/>
                </a:highlight>
              </a:rPr>
              <a:t> La pavimentación y el sellado de suelos aumentan la escorrentía superficial y disminuyen la infiltración de agua, lo que provoca inundaciones y anegamientos. </a:t>
            </a:r>
            <a:endParaRPr lang="es-ES" dirty="0"/>
          </a:p>
          <a:p>
            <a:endParaRPr lang="es-ES"/>
          </a:p>
        </p:txBody>
      </p:sp>
      <p:sp>
        <p:nvSpPr>
          <p:cNvPr id="3" name="Marcador de contenido 2">
            <a:extLst>
              <a:ext uri="{FF2B5EF4-FFF2-40B4-BE49-F238E27FC236}">
                <a16:creationId xmlns:a16="http://schemas.microsoft.com/office/drawing/2014/main" id="{BBC6ECE3-DD30-3219-D78B-B024FBFCEA83}"/>
              </a:ext>
            </a:extLst>
          </p:cNvPr>
          <p:cNvSpPr>
            <a:spLocks noGrp="1"/>
          </p:cNvSpPr>
          <p:nvPr>
            <p:ph type="body" sz="quarter" idx="13"/>
          </p:nvPr>
        </p:nvSpPr>
        <p:spPr>
          <a:xfrm>
            <a:off x="8171550" y="1152000"/>
            <a:ext cx="3600450" cy="5038725"/>
          </a:xfrm>
        </p:spPr>
        <p:txBody>
          <a:bodyPr vert="horz" lIns="0" tIns="0" rIns="0" bIns="0" rtlCol="0">
            <a:normAutofit/>
          </a:bodyPr>
          <a:lstStyle/>
          <a:p>
            <a:r>
              <a:rPr lang="es-ES" b="1">
                <a:highlight>
                  <a:srgbClr val="FFFFFF"/>
                </a:highlight>
              </a:rPr>
              <a:t>Quema de combustibles fósiles:</a:t>
            </a:r>
            <a:r>
              <a:rPr lang="es-ES">
                <a:highlight>
                  <a:srgbClr val="FFFFFF"/>
                </a:highlight>
              </a:rPr>
              <a:t> La quema de carbón, petróleo y gas natural libera grandes cantidades de carbono almacenado a la atmósfera en forma de CO2, un gas de efecto invernadero que calienta el planeta.</a:t>
            </a:r>
            <a:endParaRPr lang="es-ES"/>
          </a:p>
          <a:p>
            <a:r>
              <a:rPr lang="es-ES" b="1">
                <a:highlight>
                  <a:srgbClr val="FFFFFF"/>
                </a:highlight>
              </a:rPr>
              <a:t>Deforestación e incendios:</a:t>
            </a:r>
            <a:r>
              <a:rPr lang="es-ES">
                <a:highlight>
                  <a:srgbClr val="FFFFFF"/>
                </a:highlight>
              </a:rPr>
              <a:t> La tala de bosques reduce la capacidad de la Tierra para absorber CO2, mientras que la quema de árboles libera el carbono almacenado en la biomasa, intensificando el cambio climático.</a:t>
            </a:r>
            <a:endParaRPr lang="es-ES"/>
          </a:p>
          <a:p>
            <a:r>
              <a:rPr lang="es-ES" b="1">
                <a:highlight>
                  <a:srgbClr val="FFFFFF"/>
                </a:highlight>
              </a:rPr>
              <a:t>Acidificación oceánica:</a:t>
            </a:r>
            <a:r>
              <a:rPr lang="es-ES">
                <a:highlight>
                  <a:srgbClr val="FFFFFF"/>
                </a:highlight>
              </a:rPr>
              <a:t> El exceso de CO2 atmosférico es absorbido por los océanos, reduciendo su pH y afectando la vida marina. </a:t>
            </a:r>
            <a:endParaRPr lang="es-ES"/>
          </a:p>
          <a:p>
            <a:endParaRPr lang="es-ES"/>
          </a:p>
        </p:txBody>
      </p:sp>
    </p:spTree>
    <p:extLst>
      <p:ext uri="{BB962C8B-B14F-4D97-AF65-F5344CB8AC3E}">
        <p14:creationId xmlns:p14="http://schemas.microsoft.com/office/powerpoint/2010/main" val="150370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D11E10-136F-C419-7CA1-409ED73FD503}"/>
              </a:ext>
            </a:extLst>
          </p:cNvPr>
          <p:cNvSpPr>
            <a:spLocks noGrp="1"/>
          </p:cNvSpPr>
          <p:nvPr>
            <p:ph type="title"/>
          </p:nvPr>
        </p:nvSpPr>
        <p:spPr>
          <a:xfrm>
            <a:off x="432000" y="432000"/>
            <a:ext cx="11340000" cy="432000"/>
          </a:xfrm>
        </p:spPr>
        <p:txBody>
          <a:bodyPr anchor="ctr">
            <a:normAutofit/>
          </a:bodyPr>
          <a:lstStyle/>
          <a:p>
            <a:pPr marL="285750" indent="-285750">
              <a:spcBef>
                <a:spcPts val="1000"/>
              </a:spcBef>
              <a:buFont typeface="Arial"/>
              <a:buChar char="•"/>
            </a:pPr>
            <a:r>
              <a:rPr lang="es-ES" sz="3000" b="1">
                <a:highlight>
                  <a:srgbClr val="FFFFFF"/>
                </a:highlight>
              </a:rPr>
              <a:t>Consecuencias Globales</a:t>
            </a:r>
            <a:endParaRPr lang="es-ES" sz="3000"/>
          </a:p>
          <a:p>
            <a:endParaRPr lang="es-ES" sz="3000"/>
          </a:p>
        </p:txBody>
      </p:sp>
      <p:pic>
        <p:nvPicPr>
          <p:cNvPr id="7" name="Imagen 6" descr="CICLOS BIOGEOQUÍMICOS: qué son, tipos e importancia - ¡Resumen!">
            <a:extLst>
              <a:ext uri="{FF2B5EF4-FFF2-40B4-BE49-F238E27FC236}">
                <a16:creationId xmlns:a16="http://schemas.microsoft.com/office/drawing/2014/main" id="{51BC564D-C39F-BE33-F573-6C85D6EF2F1C}"/>
              </a:ext>
            </a:extLst>
          </p:cNvPr>
          <p:cNvPicPr>
            <a:picLocks noChangeAspect="1"/>
          </p:cNvPicPr>
          <p:nvPr/>
        </p:nvPicPr>
        <p:blipFill>
          <a:blip r:embed="rId2"/>
          <a:srcRect l="17974" r="21837" b="-2"/>
          <a:stretch>
            <a:fillRect/>
          </a:stretch>
        </p:blipFill>
        <p:spPr>
          <a:xfrm>
            <a:off x="432000" y="1152000"/>
            <a:ext cx="3600000" cy="5039250"/>
          </a:xfrm>
          <a:prstGeom prst="rect">
            <a:avLst/>
          </a:prstGeom>
          <a:noFill/>
        </p:spPr>
      </p:pic>
      <p:sp>
        <p:nvSpPr>
          <p:cNvPr id="4" name="Marcador de número de diapositiva 3">
            <a:extLst>
              <a:ext uri="{FF2B5EF4-FFF2-40B4-BE49-F238E27FC236}">
                <a16:creationId xmlns:a16="http://schemas.microsoft.com/office/drawing/2014/main" id="{D2C6A46C-EC4C-B7B6-D194-03CA4EE1D289}"/>
              </a:ext>
            </a:extLst>
          </p:cNvPr>
          <p:cNvSpPr>
            <a:spLocks noGrp="1"/>
          </p:cNvSpPr>
          <p:nvPr>
            <p:ph type="sldNum" sz="quarter" idx="11"/>
          </p:nvPr>
        </p:nvSpPr>
        <p:spPr>
          <a:xfrm>
            <a:off x="11496369" y="6155190"/>
            <a:ext cx="432000" cy="432000"/>
          </a:xfrm>
        </p:spPr>
        <p:txBody>
          <a:bodyPr anchor="ctr">
            <a:normAutofit/>
          </a:bodyPr>
          <a:lstStyle/>
          <a:p>
            <a:pPr rtl="0">
              <a:spcAft>
                <a:spcPts val="600"/>
              </a:spcAft>
            </a:pPr>
            <a:fld id="{19B51A1E-902D-48AF-9020-955120F399B6}" type="slidenum">
              <a:rPr lang="es-ES" noProof="0" smtClean="0"/>
              <a:pPr rtl="0">
                <a:spcAft>
                  <a:spcPts val="600"/>
                </a:spcAft>
              </a:pPr>
              <a:t>18</a:t>
            </a:fld>
            <a:endParaRPr lang="es-ES" noProof="0"/>
          </a:p>
        </p:txBody>
      </p:sp>
      <p:sp>
        <p:nvSpPr>
          <p:cNvPr id="5" name="Marcador de texto 4">
            <a:extLst>
              <a:ext uri="{FF2B5EF4-FFF2-40B4-BE49-F238E27FC236}">
                <a16:creationId xmlns:a16="http://schemas.microsoft.com/office/drawing/2014/main" id="{530A621C-400B-239C-EFA7-C548A7FE960D}"/>
              </a:ext>
            </a:extLst>
          </p:cNvPr>
          <p:cNvSpPr>
            <a:spLocks noGrp="1"/>
          </p:cNvSpPr>
          <p:nvPr>
            <p:ph type="body" sz="quarter" idx="12"/>
          </p:nvPr>
        </p:nvSpPr>
        <p:spPr>
          <a:xfrm>
            <a:off x="4301550" y="1152000"/>
            <a:ext cx="3600450" cy="5038725"/>
          </a:xfrm>
        </p:spPr>
        <p:txBody>
          <a:bodyPr vert="horz" lIns="0" tIns="0" rIns="0" bIns="0" rtlCol="0" anchor="t">
            <a:normAutofit/>
          </a:bodyPr>
          <a:lstStyle/>
          <a:p>
            <a:r>
              <a:rPr lang="es-ES" dirty="0">
                <a:highlight>
                  <a:srgbClr val="FFFFFF"/>
                </a:highlight>
              </a:rPr>
              <a:t>La alteración antrópica de los flujos </a:t>
            </a:r>
            <a:r>
              <a:rPr lang="es-ES" dirty="0" err="1">
                <a:highlight>
                  <a:srgbClr val="FFFFFF"/>
                </a:highlight>
              </a:rPr>
              <a:t>biogeoquimicos</a:t>
            </a:r>
            <a:r>
              <a:rPr lang="es-ES" dirty="0">
                <a:highlight>
                  <a:srgbClr val="FFFFFF"/>
                </a:highlight>
              </a:rPr>
              <a:t> (carbono, nitrógeno, fósforo, agua) provoca consecuencias globales críticas, principalmente </a:t>
            </a:r>
            <a:r>
              <a:rPr lang="es-ES" dirty="0"/>
              <a:t>el cambio climático, la pérdida de biodiversidad, la eutrofización de ecosistemas acuáticos y la lluvia ácida</a:t>
            </a:r>
            <a:r>
              <a:rPr lang="es-ES" dirty="0">
                <a:highlight>
                  <a:srgbClr val="FFFFFF"/>
                </a:highlight>
              </a:rPr>
              <a:t>. Estas modificaciones rompen el equilibrio natural, acelerando el calentamiento global y reduciendo la capacidad del planeta para regenerar recursos. </a:t>
            </a:r>
            <a:endParaRPr lang="es-ES" dirty="0"/>
          </a:p>
        </p:txBody>
      </p:sp>
      <p:sp>
        <p:nvSpPr>
          <p:cNvPr id="3" name="Marcador de contenido 2">
            <a:extLst>
              <a:ext uri="{FF2B5EF4-FFF2-40B4-BE49-F238E27FC236}">
                <a16:creationId xmlns:a16="http://schemas.microsoft.com/office/drawing/2014/main" id="{E784BF58-B5F2-1E74-EDCA-62D6180B799D}"/>
              </a:ext>
            </a:extLst>
          </p:cNvPr>
          <p:cNvSpPr>
            <a:spLocks noGrp="1"/>
          </p:cNvSpPr>
          <p:nvPr>
            <p:ph type="body" sz="quarter" idx="13"/>
          </p:nvPr>
        </p:nvSpPr>
        <p:spPr>
          <a:xfrm>
            <a:off x="8171550" y="1152000"/>
            <a:ext cx="3600450" cy="5038725"/>
          </a:xfrm>
        </p:spPr>
        <p:txBody>
          <a:bodyPr vert="horz" lIns="0" tIns="0" rIns="0" bIns="0" rtlCol="0">
            <a:normAutofit/>
          </a:bodyPr>
          <a:lstStyle/>
          <a:p>
            <a:r>
              <a:rPr lang="es-ES">
                <a:highlight>
                  <a:srgbClr val="FFFFFF"/>
                </a:highlight>
              </a:rPr>
              <a:t>La alteración de estos ciclos provoca efectos colaterales graves como el calentamiento global, la destrucción de la capa de ozono, la pérdida de biodiversidad y la disminución de la fertilidad de los suelos. </a:t>
            </a:r>
            <a:endParaRPr lang="es-ES"/>
          </a:p>
          <a:p>
            <a:endParaRPr lang="es-ES"/>
          </a:p>
        </p:txBody>
      </p:sp>
    </p:spTree>
    <p:extLst>
      <p:ext uri="{BB962C8B-B14F-4D97-AF65-F5344CB8AC3E}">
        <p14:creationId xmlns:p14="http://schemas.microsoft.com/office/powerpoint/2010/main" val="347114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404014-331F-2AD6-CA67-042FD9DEB253}"/>
              </a:ext>
            </a:extLst>
          </p:cNvPr>
          <p:cNvSpPr>
            <a:spLocks noGrp="1"/>
          </p:cNvSpPr>
          <p:nvPr>
            <p:ph type="title"/>
          </p:nvPr>
        </p:nvSpPr>
        <p:spPr>
          <a:xfrm>
            <a:off x="432000" y="432000"/>
            <a:ext cx="11340000" cy="432000"/>
          </a:xfrm>
        </p:spPr>
        <p:txBody>
          <a:bodyPr anchor="ctr">
            <a:normAutofit/>
          </a:bodyPr>
          <a:lstStyle/>
          <a:p>
            <a:r>
              <a:rPr lang="es-ES" sz="3000" b="1">
                <a:highlight>
                  <a:srgbClr val="FFFFFF"/>
                </a:highlight>
              </a:rPr>
              <a:t>Beneficios principales de los flujos biogeoquímicos:</a:t>
            </a:r>
            <a:endParaRPr lang="es-ES" sz="3000"/>
          </a:p>
        </p:txBody>
      </p:sp>
      <p:pic>
        <p:nvPicPr>
          <p:cNvPr id="7" name="Imagen 6" descr="Ciclos biogeoquímicos, tipos más relevantes, importancia y clasificación -  Naturaleza y ecología">
            <a:extLst>
              <a:ext uri="{FF2B5EF4-FFF2-40B4-BE49-F238E27FC236}">
                <a16:creationId xmlns:a16="http://schemas.microsoft.com/office/drawing/2014/main" id="{F3B8F6D6-7279-772B-CCD8-C15C59106D03}"/>
              </a:ext>
            </a:extLst>
          </p:cNvPr>
          <p:cNvPicPr>
            <a:picLocks noChangeAspect="1"/>
          </p:cNvPicPr>
          <p:nvPr/>
        </p:nvPicPr>
        <p:blipFill>
          <a:blip r:embed="rId2"/>
          <a:srcRect l="27983" r="24332" b="2"/>
          <a:stretch>
            <a:fillRect/>
          </a:stretch>
        </p:blipFill>
        <p:spPr>
          <a:xfrm>
            <a:off x="432000" y="1152000"/>
            <a:ext cx="3600000" cy="5039250"/>
          </a:xfrm>
          <a:prstGeom prst="rect">
            <a:avLst/>
          </a:prstGeom>
          <a:noFill/>
        </p:spPr>
      </p:pic>
      <p:sp>
        <p:nvSpPr>
          <p:cNvPr id="4" name="Marcador de número de diapositiva 3">
            <a:extLst>
              <a:ext uri="{FF2B5EF4-FFF2-40B4-BE49-F238E27FC236}">
                <a16:creationId xmlns:a16="http://schemas.microsoft.com/office/drawing/2014/main" id="{288E870D-0B31-802F-8584-7E63E9BAA835}"/>
              </a:ext>
            </a:extLst>
          </p:cNvPr>
          <p:cNvSpPr>
            <a:spLocks noGrp="1"/>
          </p:cNvSpPr>
          <p:nvPr>
            <p:ph type="sldNum" sz="quarter" idx="11"/>
          </p:nvPr>
        </p:nvSpPr>
        <p:spPr>
          <a:xfrm>
            <a:off x="11496369" y="6155190"/>
            <a:ext cx="432000" cy="432000"/>
          </a:xfrm>
        </p:spPr>
        <p:txBody>
          <a:bodyPr anchor="ctr">
            <a:normAutofit/>
          </a:bodyPr>
          <a:lstStyle/>
          <a:p>
            <a:pPr rtl="0">
              <a:spcAft>
                <a:spcPts val="600"/>
              </a:spcAft>
            </a:pPr>
            <a:fld id="{19B51A1E-902D-48AF-9020-955120F399B6}" type="slidenum">
              <a:rPr lang="es-ES" noProof="0" smtClean="0"/>
              <a:pPr rtl="0">
                <a:spcAft>
                  <a:spcPts val="600"/>
                </a:spcAft>
              </a:pPr>
              <a:t>19</a:t>
            </a:fld>
            <a:endParaRPr lang="es-ES" noProof="0"/>
          </a:p>
        </p:txBody>
      </p:sp>
      <p:sp>
        <p:nvSpPr>
          <p:cNvPr id="6" name="Marcador de texto 5">
            <a:extLst>
              <a:ext uri="{FF2B5EF4-FFF2-40B4-BE49-F238E27FC236}">
                <a16:creationId xmlns:a16="http://schemas.microsoft.com/office/drawing/2014/main" id="{4AB10C05-6330-03FF-E118-C18D31737266}"/>
              </a:ext>
            </a:extLst>
          </p:cNvPr>
          <p:cNvSpPr>
            <a:spLocks noGrp="1"/>
          </p:cNvSpPr>
          <p:nvPr>
            <p:ph type="body" sz="quarter" idx="12"/>
          </p:nvPr>
        </p:nvSpPr>
        <p:spPr>
          <a:xfrm>
            <a:off x="4301550" y="1152000"/>
            <a:ext cx="3600450" cy="5038725"/>
          </a:xfrm>
        </p:spPr>
        <p:txBody>
          <a:bodyPr vert="horz" lIns="0" tIns="0" rIns="0" bIns="0" rtlCol="0">
            <a:normAutofit/>
          </a:bodyPr>
          <a:lstStyle/>
          <a:p>
            <a:endParaRPr lang="es-ES" sz="1500"/>
          </a:p>
          <a:p>
            <a:endParaRPr lang="es-ES" sz="1500" b="1">
              <a:highlight>
                <a:srgbClr val="FFFFFF"/>
              </a:highlight>
            </a:endParaRPr>
          </a:p>
          <a:p>
            <a:r>
              <a:rPr lang="es-ES" sz="1500" b="1">
                <a:highlight>
                  <a:srgbClr val="FFFFFF"/>
                </a:highlight>
              </a:rPr>
              <a:t>Ejemplos de beneficios específicos por ciclo:</a:t>
            </a:r>
            <a:endParaRPr lang="es-ES" sz="1500"/>
          </a:p>
          <a:p>
            <a:r>
              <a:rPr lang="es-ES" sz="1500" b="1">
                <a:highlight>
                  <a:srgbClr val="FFFFFF"/>
                </a:highlight>
              </a:rPr>
              <a:t>Ciclo del agua (Hídrico):</a:t>
            </a:r>
            <a:r>
              <a:rPr lang="es-ES" sz="1500">
                <a:highlight>
                  <a:srgbClr val="FFFFFF"/>
                </a:highlight>
              </a:rPr>
              <a:t> Proporciona la humedad necesaria para la vida y regula el clima.</a:t>
            </a:r>
            <a:endParaRPr lang="es-ES" sz="1500"/>
          </a:p>
          <a:p>
            <a:r>
              <a:rPr lang="es-ES" sz="1500" b="1">
                <a:highlight>
                  <a:srgbClr val="FFFFFF"/>
                </a:highlight>
              </a:rPr>
              <a:t>Ciclo del nitrógeno:</a:t>
            </a:r>
            <a:r>
              <a:rPr lang="es-ES" sz="1500">
                <a:highlight>
                  <a:srgbClr val="FFFFFF"/>
                </a:highlight>
              </a:rPr>
              <a:t> Asegura que el nitrógeno esté disponible en formas utilizables por los seres vivos, esencial para proteínas y ADN.</a:t>
            </a:r>
            <a:endParaRPr lang="es-ES" sz="1500"/>
          </a:p>
          <a:p>
            <a:r>
              <a:rPr lang="es-ES" sz="1500" b="1">
                <a:highlight>
                  <a:srgbClr val="FFFFFF"/>
                </a:highlight>
              </a:rPr>
              <a:t>Ciclo del carbono:</a:t>
            </a:r>
            <a:r>
              <a:rPr lang="es-ES" sz="1500">
                <a:highlight>
                  <a:srgbClr val="FFFFFF"/>
                </a:highlight>
              </a:rPr>
              <a:t> Regula el intercambio de gases esenciales para la fotosíntesis y la respiración, crucial para la energía de la biosfera. </a:t>
            </a:r>
            <a:endParaRPr lang="es-ES" sz="1500"/>
          </a:p>
          <a:p>
            <a:r>
              <a:rPr lang="es-ES" sz="1500">
                <a:highlight>
                  <a:srgbClr val="FFFFFF"/>
                </a:highlight>
              </a:rPr>
              <a:t>La alteración humana de estos ciclos (como la contaminación o quema de combustibles) desequilibra estos beneficios naturales, causando cambios climáticos y desbalances en la disponibilidad de nutrientes. </a:t>
            </a:r>
            <a:endParaRPr lang="es-ES" sz="1500"/>
          </a:p>
          <a:p>
            <a:endParaRPr lang="es-ES" sz="1500"/>
          </a:p>
        </p:txBody>
      </p:sp>
      <p:sp>
        <p:nvSpPr>
          <p:cNvPr id="3" name="Marcador de contenido 2">
            <a:extLst>
              <a:ext uri="{FF2B5EF4-FFF2-40B4-BE49-F238E27FC236}">
                <a16:creationId xmlns:a16="http://schemas.microsoft.com/office/drawing/2014/main" id="{4DE9A042-6338-E391-CA38-FAB56E6AD561}"/>
              </a:ext>
            </a:extLst>
          </p:cNvPr>
          <p:cNvSpPr>
            <a:spLocks noGrp="1"/>
          </p:cNvSpPr>
          <p:nvPr>
            <p:ph type="body" sz="quarter" idx="13"/>
          </p:nvPr>
        </p:nvSpPr>
        <p:spPr>
          <a:xfrm>
            <a:off x="8171550" y="1152000"/>
            <a:ext cx="3600450" cy="5038725"/>
          </a:xfrm>
        </p:spPr>
        <p:txBody>
          <a:bodyPr vert="horz" lIns="0" tIns="0" rIns="0" bIns="0" rtlCol="0">
            <a:normAutofit/>
          </a:bodyPr>
          <a:lstStyle/>
          <a:p>
            <a:pPr marL="0" indent="0">
              <a:buNone/>
            </a:pPr>
            <a:endParaRPr lang="es-ES" sz="1100" b="1">
              <a:highlight>
                <a:srgbClr val="FFFFFF"/>
              </a:highlight>
            </a:endParaRPr>
          </a:p>
          <a:p>
            <a:r>
              <a:rPr lang="es-ES" sz="1100" b="1">
                <a:highlight>
                  <a:srgbClr val="FFFFFF"/>
                </a:highlight>
              </a:rPr>
              <a:t>Reciclaje y disponibilidad de nutrientes:</a:t>
            </a:r>
            <a:r>
              <a:rPr lang="es-ES" sz="1100">
                <a:highlight>
                  <a:srgbClr val="FFFFFF"/>
                </a:highlight>
              </a:rPr>
              <a:t> Permiten que nutrientes esenciales (carbono, nitrógeno, fósforo, etc.) se reutilicen continuamente y estén disponibles para el crecimiento y la supervivencia de los organismos, asegurando que la materia no se agote.</a:t>
            </a:r>
            <a:endParaRPr lang="es-ES" sz="1100"/>
          </a:p>
          <a:p>
            <a:r>
              <a:rPr lang="es-ES" sz="1100" b="1">
                <a:highlight>
                  <a:srgbClr val="FFFFFF"/>
                </a:highlight>
              </a:rPr>
              <a:t>Mantenimiento de la vida y el equilibrio ecológico:</a:t>
            </a:r>
            <a:r>
              <a:rPr lang="es-ES" sz="1100">
                <a:highlight>
                  <a:srgbClr val="FFFFFF"/>
                </a:highlight>
              </a:rPr>
              <a:t> Regulan el funcionamiento de los ecosistemas, manteniendo el equilibrio de nutrientes entre componentes bióticos y abióticos, lo que evita desbalances y permite la supervivencia de las especies.</a:t>
            </a:r>
            <a:endParaRPr lang="es-ES" sz="1100"/>
          </a:p>
          <a:p>
            <a:r>
              <a:rPr lang="es-ES" sz="1100" b="1">
                <a:highlight>
                  <a:srgbClr val="FFFFFF"/>
                </a:highlight>
              </a:rPr>
              <a:t>Regulación del clima:</a:t>
            </a:r>
            <a:r>
              <a:rPr lang="es-ES" sz="1100">
                <a:highlight>
                  <a:srgbClr val="FFFFFF"/>
                </a:highlight>
              </a:rPr>
              <a:t> Ciclos como el del agua y el carbono son fundamentales para controlar la temperatura global y los patrones climáticos de la Tierra.</a:t>
            </a:r>
            <a:endParaRPr lang="es-ES" sz="1100"/>
          </a:p>
          <a:p>
            <a:r>
              <a:rPr lang="es-ES" sz="1100" b="1">
                <a:highlight>
                  <a:srgbClr val="FFFFFF"/>
                </a:highlight>
              </a:rPr>
              <a:t>Sustento de la productividad primaria:</a:t>
            </a:r>
            <a:r>
              <a:rPr lang="es-ES" sz="1100">
                <a:highlight>
                  <a:srgbClr val="FFFFFF"/>
                </a:highlight>
              </a:rPr>
              <a:t> Facilitan la fotosíntesis (al reciclar carbono y agua) y la nutrición de las plantas, las cuales forman la base de la cadena alimenticia.</a:t>
            </a:r>
            <a:endParaRPr lang="es-ES" sz="1100"/>
          </a:p>
          <a:p>
            <a:r>
              <a:rPr lang="es-ES" sz="1100" b="1">
                <a:highlight>
                  <a:srgbClr val="FFFFFF"/>
                </a:highlight>
              </a:rPr>
              <a:t>Sostenibilidad del ecosistema:</a:t>
            </a:r>
            <a:r>
              <a:rPr lang="es-ES" sz="1100">
                <a:highlight>
                  <a:srgbClr val="FFFFFF"/>
                </a:highlight>
              </a:rPr>
              <a:t> Actúan como un sistema de reciclaje natural que asegura que nada se desperdicie, promoviendo la resiliencia y salud de los ecosistemas. </a:t>
            </a:r>
            <a:endParaRPr lang="es-ES" sz="1100"/>
          </a:p>
          <a:p>
            <a:endParaRPr lang="es-ES" sz="1100"/>
          </a:p>
        </p:txBody>
      </p:sp>
    </p:spTree>
    <p:extLst>
      <p:ext uri="{BB962C8B-B14F-4D97-AF65-F5344CB8AC3E}">
        <p14:creationId xmlns:p14="http://schemas.microsoft.com/office/powerpoint/2010/main" val="123539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lva: información, ubicación, tipos, características">
            <a:extLst>
              <a:ext uri="{FF2B5EF4-FFF2-40B4-BE49-F238E27FC236}">
                <a16:creationId xmlns:a16="http://schemas.microsoft.com/office/drawing/2014/main" id="{7D24E5CF-81D2-BC7F-AA53-02741F046A86}"/>
              </a:ext>
            </a:extLst>
          </p:cNvPr>
          <p:cNvPicPr>
            <a:picLocks noChangeAspect="1"/>
          </p:cNvPicPr>
          <p:nvPr/>
        </p:nvPicPr>
        <p:blipFill>
          <a:blip r:embed="rId2"/>
          <a:srcRect l="23251" r="31800"/>
          <a:stretch>
            <a:fillRect/>
          </a:stretch>
        </p:blipFill>
        <p:spPr>
          <a:xfrm>
            <a:off x="86714" y="86714"/>
            <a:ext cx="6009285" cy="6684572"/>
          </a:xfrm>
          <a:prstGeom prst="rect">
            <a:avLst/>
          </a:prstGeom>
          <a:noFill/>
        </p:spPr>
      </p:pic>
      <p:sp>
        <p:nvSpPr>
          <p:cNvPr id="2" name="Título 1">
            <a:extLst>
              <a:ext uri="{FF2B5EF4-FFF2-40B4-BE49-F238E27FC236}">
                <a16:creationId xmlns:a16="http://schemas.microsoft.com/office/drawing/2014/main" id="{7FF69013-83CF-3A7E-49FD-55049200FA80}"/>
              </a:ext>
            </a:extLst>
          </p:cNvPr>
          <p:cNvSpPr>
            <a:spLocks noGrp="1"/>
          </p:cNvSpPr>
          <p:nvPr>
            <p:ph type="ctrTitle"/>
          </p:nvPr>
        </p:nvSpPr>
        <p:spPr>
          <a:xfrm>
            <a:off x="6095999" y="86714"/>
            <a:ext cx="6009287" cy="4068402"/>
          </a:xfrm>
          <a:solidFill>
            <a:schemeClr val="tx2">
              <a:lumMod val="75000"/>
            </a:schemeClr>
          </a:solidFill>
        </p:spPr>
        <p:txBody>
          <a:bodyPr anchor="b">
            <a:normAutofit/>
          </a:bodyPr>
          <a:lstStyle/>
          <a:p>
            <a:r>
              <a:rPr lang="es-MX"/>
              <a:t>Capitulo 1:  El planeta tierra como ecosistema</a:t>
            </a:r>
          </a:p>
        </p:txBody>
      </p:sp>
      <p:sp>
        <p:nvSpPr>
          <p:cNvPr id="4" name="Marcador de número de diapositiva 3">
            <a:extLst>
              <a:ext uri="{FF2B5EF4-FFF2-40B4-BE49-F238E27FC236}">
                <a16:creationId xmlns:a16="http://schemas.microsoft.com/office/drawing/2014/main" id="{AB43B72D-36C6-3E97-9FC3-B5DB846BAE0B}"/>
              </a:ext>
            </a:extLst>
          </p:cNvPr>
          <p:cNvSpPr>
            <a:spLocks noGrp="1"/>
          </p:cNvSpPr>
          <p:nvPr>
            <p:ph type="sldNum" sz="quarter" idx="14"/>
          </p:nvPr>
        </p:nvSpPr>
        <p:spPr>
          <a:xfrm>
            <a:off x="11496369" y="6155190"/>
            <a:ext cx="432000" cy="432000"/>
          </a:xfrm>
        </p:spPr>
        <p:txBody>
          <a:bodyPr anchor="ctr">
            <a:normAutofit/>
          </a:bodyPr>
          <a:lstStyle/>
          <a:p>
            <a:pPr rtl="0">
              <a:spcAft>
                <a:spcPts val="600"/>
              </a:spcAft>
            </a:pPr>
            <a:fld id="{19B51A1E-902D-48AF-9020-955120F399B6}" type="slidenum">
              <a:rPr lang="es-ES" noProof="0" smtClean="0"/>
              <a:pPr rtl="0">
                <a:spcAft>
                  <a:spcPts val="600"/>
                </a:spcAft>
              </a:pPr>
              <a:t>2</a:t>
            </a:fld>
            <a:endParaRPr lang="es-ES" noProof="0"/>
          </a:p>
        </p:txBody>
      </p:sp>
    </p:spTree>
    <p:extLst>
      <p:ext uri="{BB962C8B-B14F-4D97-AF65-F5344CB8AC3E}">
        <p14:creationId xmlns:p14="http://schemas.microsoft.com/office/powerpoint/2010/main" val="86587487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5A66ED23-4FD1-4E82-A830-0FFC1B6F8070}"/>
              </a:ext>
            </a:extLst>
          </p:cNvPr>
          <p:cNvSpPr>
            <a:spLocks noGrp="1"/>
          </p:cNvSpPr>
          <p:nvPr>
            <p:ph type="title"/>
          </p:nvPr>
        </p:nvSpPr>
        <p:spPr>
          <a:xfrm>
            <a:off x="432000" y="432000"/>
            <a:ext cx="11340000" cy="432000"/>
          </a:xfrm>
        </p:spPr>
        <p:txBody>
          <a:bodyPr rtlCol="0" anchor="ctr">
            <a:normAutofit/>
          </a:bodyPr>
          <a:lstStyle/>
          <a:p>
            <a:pPr rtl="0"/>
            <a:r>
              <a:rPr lang="es-ES" sz="3000"/>
              <a:t>¿Que es el flujo de energía?</a:t>
            </a:r>
          </a:p>
        </p:txBody>
      </p:sp>
      <p:sp>
        <p:nvSpPr>
          <p:cNvPr id="3" name="Marcador de número de diapositiva 2">
            <a:extLst>
              <a:ext uri="{FF2B5EF4-FFF2-40B4-BE49-F238E27FC236}">
                <a16:creationId xmlns:a16="http://schemas.microsoft.com/office/drawing/2014/main" id="{BCF05422-1112-470B-99A8-5D6041CBE945}"/>
              </a:ext>
            </a:extLst>
          </p:cNvPr>
          <p:cNvSpPr>
            <a:spLocks noGrp="1"/>
          </p:cNvSpPr>
          <p:nvPr>
            <p:ph type="sldNum" sz="quarter" idx="11"/>
          </p:nvPr>
        </p:nvSpPr>
        <p:spPr>
          <a:xfrm>
            <a:off x="11496369" y="6155190"/>
            <a:ext cx="432000" cy="432000"/>
          </a:xfrm>
        </p:spPr>
        <p:txBody>
          <a:bodyPr rtlCol="0" anchor="ctr">
            <a:normAutofit/>
          </a:bodyPr>
          <a:lstStyle/>
          <a:p>
            <a:pPr rtl="0">
              <a:spcAft>
                <a:spcPts val="600"/>
              </a:spcAft>
            </a:pPr>
            <a:fld id="{19B51A1E-902D-48AF-9020-955120F399B6}" type="slidenum">
              <a:rPr lang="es-ES" smtClean="0"/>
              <a:pPr rtl="0">
                <a:spcAft>
                  <a:spcPts val="600"/>
                </a:spcAft>
              </a:pPr>
              <a:t>20</a:t>
            </a:fld>
            <a:endParaRPr lang="es-ES"/>
          </a:p>
        </p:txBody>
      </p:sp>
      <p:pic>
        <p:nvPicPr>
          <p:cNvPr id="40" name="Imagen 39">
            <a:extLst>
              <a:ext uri="{FF2B5EF4-FFF2-40B4-BE49-F238E27FC236}">
                <a16:creationId xmlns:a16="http://schemas.microsoft.com/office/drawing/2014/main" id="{7FA97AC7-D469-2E06-0731-A6B99EF51FBC}"/>
              </a:ext>
            </a:extLst>
          </p:cNvPr>
          <p:cNvPicPr>
            <a:picLocks noChangeAspect="1"/>
          </p:cNvPicPr>
          <p:nvPr/>
        </p:nvPicPr>
        <p:blipFill>
          <a:blip r:embed="rId3"/>
          <a:srcRect r="1" b="20973"/>
          <a:stretch>
            <a:fillRect/>
          </a:stretch>
        </p:blipFill>
        <p:spPr>
          <a:xfrm>
            <a:off x="4092796" y="1376357"/>
            <a:ext cx="6333545" cy="4379625"/>
          </a:xfrm>
          <a:prstGeom prst="roundRect">
            <a:avLst>
              <a:gd name="adj" fmla="val 1356"/>
            </a:avLst>
          </a:prstGeom>
          <a:noFill/>
          <a:ln>
            <a:noFill/>
          </a:ln>
        </p:spPr>
      </p:pic>
      <p:sp>
        <p:nvSpPr>
          <p:cNvPr id="32" name="Rectangle 1">
            <a:extLst>
              <a:ext uri="{FF2B5EF4-FFF2-40B4-BE49-F238E27FC236}">
                <a16:creationId xmlns:a16="http://schemas.microsoft.com/office/drawing/2014/main" id="{24A2AEBB-B72A-B6BD-7A99-3DF1135198A4}"/>
              </a:ext>
            </a:extLst>
          </p:cNvPr>
          <p:cNvSpPr>
            <a:spLocks noGrp="1" noChangeArrowheads="1"/>
          </p:cNvSpPr>
          <p:nvPr>
            <p:ph type="body" sz="quarter" idx="13"/>
          </p:nvPr>
        </p:nvSpPr>
        <p:spPr bwMode="auto">
          <a:xfrm>
            <a:off x="432000" y="1376357"/>
            <a:ext cx="2951163" cy="232270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s-MX" altLang="es-MX" b="1" i="0" u="none" strike="noStrike" cap="none" normalizeH="0" baseline="0">
                <a:ln>
                  <a:noFill/>
                </a:ln>
                <a:effectLst/>
              </a:rPr>
              <a:t>El flujo de energía es el proceso mediante el cual la energía entra a los ecosistemas, se transfiere entre los organismos y finalmente se disipa como calor.</a:t>
            </a:r>
          </a:p>
        </p:txBody>
      </p:sp>
      <p:sp>
        <p:nvSpPr>
          <p:cNvPr id="31" name="CuadroTexto 30">
            <a:extLst>
              <a:ext uri="{FF2B5EF4-FFF2-40B4-BE49-F238E27FC236}">
                <a16:creationId xmlns:a16="http://schemas.microsoft.com/office/drawing/2014/main" id="{93494AE7-9ACD-49C4-6E02-631E94FCF030}"/>
              </a:ext>
            </a:extLst>
          </p:cNvPr>
          <p:cNvSpPr txBox="1"/>
          <p:nvPr/>
        </p:nvSpPr>
        <p:spPr>
          <a:xfrm>
            <a:off x="3480619" y="2831690"/>
            <a:ext cx="0" cy="0"/>
          </a:xfrm>
          <a:prstGeom prst="rect">
            <a:avLst/>
          </a:prstGeom>
          <a:noFill/>
        </p:spPr>
        <p:txBody>
          <a:bodyPr wrap="none" lIns="0" tIns="0" rIns="0" bIns="0" rtlCol="0">
            <a:noAutofit/>
          </a:bodyPr>
          <a:lstStyle/>
          <a:p>
            <a:pPr algn="l"/>
            <a:endParaRPr lang="es-MX" sz="1200">
              <a:solidFill>
                <a:schemeClr val="tx1">
                  <a:lumMod val="75000"/>
                  <a:lumOff val="25000"/>
                </a:schemeClr>
              </a:solidFill>
              <a:latin typeface="+mn-lt"/>
            </a:endParaRPr>
          </a:p>
        </p:txBody>
      </p:sp>
      <p:sp>
        <p:nvSpPr>
          <p:cNvPr id="36" name="CuadroTexto 35">
            <a:extLst>
              <a:ext uri="{FF2B5EF4-FFF2-40B4-BE49-F238E27FC236}">
                <a16:creationId xmlns:a16="http://schemas.microsoft.com/office/drawing/2014/main" id="{F10F310B-D66D-2F9E-DED7-D526E408C39E}"/>
              </a:ext>
            </a:extLst>
          </p:cNvPr>
          <p:cNvSpPr txBox="1"/>
          <p:nvPr/>
        </p:nvSpPr>
        <p:spPr>
          <a:xfrm>
            <a:off x="4784651" y="-808074"/>
            <a:ext cx="0" cy="0"/>
          </a:xfrm>
          <a:prstGeom prst="rect">
            <a:avLst/>
          </a:prstGeom>
          <a:noFill/>
        </p:spPr>
        <p:txBody>
          <a:bodyPr wrap="none" lIns="0" tIns="0" rIns="0" bIns="0" rtlCol="0">
            <a:noAutofit/>
          </a:bodyPr>
          <a:lstStyle/>
          <a:p>
            <a:pPr algn="l"/>
            <a:endParaRPr lang="es-MX" sz="1200">
              <a:solidFill>
                <a:schemeClr val="tx1">
                  <a:lumMod val="75000"/>
                  <a:lumOff val="25000"/>
                </a:schemeClr>
              </a:solidFill>
              <a:latin typeface="+mn-lt"/>
            </a:endParaRPr>
          </a:p>
        </p:txBody>
      </p:sp>
    </p:spTree>
    <p:extLst>
      <p:ext uri="{BB962C8B-B14F-4D97-AF65-F5344CB8AC3E}">
        <p14:creationId xmlns:p14="http://schemas.microsoft.com/office/powerpoint/2010/main" val="124815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8F0BE1F-DA5B-41F6-9625-CD1501B4B68E}"/>
              </a:ext>
            </a:extLst>
          </p:cNvPr>
          <p:cNvSpPr>
            <a:spLocks noGrp="1"/>
          </p:cNvSpPr>
          <p:nvPr>
            <p:ph type="ctrTitle"/>
          </p:nvPr>
        </p:nvSpPr>
        <p:spPr>
          <a:xfrm>
            <a:off x="84000" y="4272197"/>
            <a:ext cx="6012000" cy="2585802"/>
          </a:xfrm>
        </p:spPr>
        <p:txBody>
          <a:bodyPr vert="horz" lIns="288000" tIns="0" rIns="432000" bIns="144000" rtlCol="0" anchor="b">
            <a:normAutofit/>
          </a:bodyPr>
          <a:lstStyle/>
          <a:p>
            <a:r>
              <a:rPr lang="es-ES" kern="1200" spc="-150" dirty="0">
                <a:latin typeface="+mj-lt"/>
                <a:ea typeface="+mj-ea"/>
                <a:cs typeface="+mj-cs"/>
              </a:rPr>
              <a:t>El Sol como fuente principal de </a:t>
            </a:r>
            <a:r>
              <a:rPr lang="es-ES" kern="1200" spc="-150" dirty="0" err="1">
                <a:latin typeface="+mj-lt"/>
                <a:ea typeface="+mj-ea"/>
                <a:cs typeface="+mj-cs"/>
              </a:rPr>
              <a:t>energia</a:t>
            </a:r>
            <a:endParaRPr lang="es-ES" kern="1200" spc="-150" dirty="0">
              <a:latin typeface="+mj-lt"/>
              <a:ea typeface="+mj-ea"/>
              <a:cs typeface="+mj-cs"/>
            </a:endParaRPr>
          </a:p>
        </p:txBody>
      </p:sp>
      <p:sp>
        <p:nvSpPr>
          <p:cNvPr id="6" name="Marcador de número de diapositiva 5">
            <a:extLst>
              <a:ext uri="{FF2B5EF4-FFF2-40B4-BE49-F238E27FC236}">
                <a16:creationId xmlns:a16="http://schemas.microsoft.com/office/drawing/2014/main" id="{AACCF06E-4528-4A0F-A6B9-9DD69DF5D86D}"/>
              </a:ext>
            </a:extLst>
          </p:cNvPr>
          <p:cNvSpPr>
            <a:spLocks noGrp="1"/>
          </p:cNvSpPr>
          <p:nvPr>
            <p:ph type="sldNum" sz="quarter" idx="14"/>
          </p:nvPr>
        </p:nvSpPr>
        <p:spPr>
          <a:xfrm>
            <a:off x="11496369" y="6155190"/>
            <a:ext cx="432000" cy="432000"/>
          </a:xfrm>
        </p:spPr>
        <p:txBody>
          <a:bodyPr vert="horz" lIns="0" tIns="0" rIns="0" bIns="0" rtlCol="0" anchor="ctr">
            <a:normAutofit/>
          </a:bodyPr>
          <a:lstStyle/>
          <a:p>
            <a:pPr>
              <a:spcAft>
                <a:spcPts val="600"/>
              </a:spcAft>
            </a:pPr>
            <a:fld id="{19B51A1E-902D-48AF-9020-955120F399B6}" type="slidenum">
              <a:rPr lang="es-ES" smtClean="0"/>
              <a:pPr>
                <a:spcAft>
                  <a:spcPts val="600"/>
                </a:spcAft>
              </a:pPr>
              <a:t>21</a:t>
            </a:fld>
            <a:endParaRPr lang="es-ES"/>
          </a:p>
        </p:txBody>
      </p:sp>
      <p:pic>
        <p:nvPicPr>
          <p:cNvPr id="2051" name="Picture 3" descr="El Papel del Agua en la Fotosíntesis: Una Relación ...">
            <a:extLst>
              <a:ext uri="{FF2B5EF4-FFF2-40B4-BE49-F238E27FC236}">
                <a16:creationId xmlns:a16="http://schemas.microsoft.com/office/drawing/2014/main" id="{D0E33C04-C0AB-F987-CB0C-11BB4E7671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9299" y="191645"/>
            <a:ext cx="5766701" cy="4080552"/>
          </a:xfrm>
          <a:prstGeom prst="rect">
            <a:avLst/>
          </a:prstGeom>
          <a:solidFill>
            <a:srgbClr val="FFFFFF"/>
          </a:solidFill>
        </p:spPr>
      </p:pic>
      <p:sp>
        <p:nvSpPr>
          <p:cNvPr id="32" name="Rectangle 1">
            <a:extLst>
              <a:ext uri="{FF2B5EF4-FFF2-40B4-BE49-F238E27FC236}">
                <a16:creationId xmlns:a16="http://schemas.microsoft.com/office/drawing/2014/main" id="{8C8EC854-1373-5193-B622-968622663000}"/>
              </a:ext>
            </a:extLst>
          </p:cNvPr>
          <p:cNvSpPr>
            <a:spLocks noChangeArrowheads="1"/>
          </p:cNvSpPr>
          <p:nvPr/>
        </p:nvSpPr>
        <p:spPr bwMode="auto">
          <a:xfrm>
            <a:off x="6464300" y="4427176"/>
            <a:ext cx="5307700" cy="142329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66700" marR="0" lvl="0" indent="-266700" eaLnBrk="1" fontAlgn="base" hangingPunct="1">
              <a:lnSpc>
                <a:spcPct val="90000"/>
              </a:lnSpc>
              <a:spcBef>
                <a:spcPts val="1000"/>
              </a:spcBef>
              <a:spcAft>
                <a:spcPct val="0"/>
              </a:spcAft>
              <a:buClrTx/>
              <a:buSzTx/>
              <a:buFont typeface="Arial" panose="020B0604020202020204" pitchFamily="34" charset="0"/>
              <a:buChar char="•"/>
              <a:tabLst/>
            </a:pPr>
            <a:r>
              <a:rPr kumimoji="0" lang="es-ES" altLang="es-MX" b="0" i="0" u="none" strike="noStrike" cap="none" normalizeH="0" baseline="0">
                <a:ln>
                  <a:noFill/>
                </a:ln>
                <a:effectLst/>
                <a:latin typeface="+mn-lt"/>
              </a:rPr>
              <a:t>El Sol es la fuente primaria de energía para la fotosíntesis, actuando como el motor que permite a las plantas convertir dióxido de carbono y agua en glucosa y oxígeno.</a:t>
            </a:r>
          </a:p>
          <a:p>
            <a:pPr marL="266700" marR="0" lvl="0" indent="-266700" eaLnBrk="1" fontAlgn="base" hangingPunct="1">
              <a:lnSpc>
                <a:spcPct val="90000"/>
              </a:lnSpc>
              <a:spcBef>
                <a:spcPts val="1000"/>
              </a:spcBef>
              <a:spcAft>
                <a:spcPct val="0"/>
              </a:spcAft>
              <a:buClrTx/>
              <a:buSzTx/>
              <a:buFont typeface="Arial" panose="020B0604020202020204" pitchFamily="34" charset="0"/>
              <a:buChar char="•"/>
              <a:tabLst/>
            </a:pPr>
            <a:endParaRPr kumimoji="0" lang="es-ES" altLang="es-MX" b="0" i="0" u="none" strike="noStrike" cap="none" normalizeH="0" baseline="0">
              <a:ln>
                <a:noFill/>
              </a:ln>
              <a:solidFill>
                <a:schemeClr val="tx1">
                  <a:lumMod val="75000"/>
                  <a:lumOff val="25000"/>
                </a:schemeClr>
              </a:solidFill>
              <a:effectLst/>
              <a:latin typeface="+mn-lt"/>
            </a:endParaRPr>
          </a:p>
        </p:txBody>
      </p:sp>
      <p:sp>
        <p:nvSpPr>
          <p:cNvPr id="29" name="CuadroTexto 28">
            <a:extLst>
              <a:ext uri="{FF2B5EF4-FFF2-40B4-BE49-F238E27FC236}">
                <a16:creationId xmlns:a16="http://schemas.microsoft.com/office/drawing/2014/main" id="{F58AE611-6176-99C9-F634-1C24E86FD1D5}"/>
              </a:ext>
            </a:extLst>
          </p:cNvPr>
          <p:cNvSpPr txBox="1"/>
          <p:nvPr/>
        </p:nvSpPr>
        <p:spPr>
          <a:xfrm>
            <a:off x="4924926" y="3384884"/>
            <a:ext cx="0" cy="0"/>
          </a:xfrm>
          <a:prstGeom prst="rect">
            <a:avLst/>
          </a:prstGeom>
          <a:noFill/>
        </p:spPr>
        <p:txBody>
          <a:bodyPr wrap="none" lIns="0" tIns="0" rIns="0" bIns="0" rtlCol="0">
            <a:noAutofit/>
          </a:bodyPr>
          <a:lstStyle/>
          <a:p>
            <a:pPr algn="l"/>
            <a:endParaRPr lang="es-MX" sz="1200">
              <a:solidFill>
                <a:schemeClr val="tx1">
                  <a:lumMod val="75000"/>
                  <a:lumOff val="25000"/>
                </a:schemeClr>
              </a:solidFill>
              <a:latin typeface="+mn-lt"/>
            </a:endParaRPr>
          </a:p>
        </p:txBody>
      </p:sp>
      <p:sp>
        <p:nvSpPr>
          <p:cNvPr id="33" name="Rectangle 4">
            <a:extLst>
              <a:ext uri="{FF2B5EF4-FFF2-40B4-BE49-F238E27FC236}">
                <a16:creationId xmlns:a16="http://schemas.microsoft.com/office/drawing/2014/main" id="{DBFF990D-8BA5-1CC3-B424-ACDFA5759998}"/>
              </a:ext>
            </a:extLst>
          </p:cNvPr>
          <p:cNvSpPr>
            <a:spLocks noChangeArrowheads="1"/>
          </p:cNvSpPr>
          <p:nvPr/>
        </p:nvSpPr>
        <p:spPr bwMode="auto">
          <a:xfrm>
            <a:off x="6386115" y="1951672"/>
            <a:ext cx="546406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i="0" u="none" strike="noStrike" cap="none" normalizeH="0" baseline="0">
                <a:ln>
                  <a:noFill/>
                </a:ln>
                <a:effectLst/>
                <a:latin typeface="+mn-lt"/>
              </a:rPr>
              <a:t>La transferencia de energía solar a química transforma la radiación luminosa en energía potencial almacenada en enlaces químicos, principalmente mediante la fotosíntesis en organismos vivos o procesos fotocatalíticos artificiales</a:t>
            </a:r>
            <a:r>
              <a:rPr kumimoji="0" lang="es-MX" altLang="es-MX" b="0" i="0" u="none" strike="noStrike" cap="none" normalizeH="0" baseline="0">
                <a:ln>
                  <a:noFill/>
                </a:ln>
                <a:solidFill>
                  <a:srgbClr val="E6E8F0"/>
                </a:solidFill>
                <a:effectLst/>
                <a:latin typeface="+mn-lt"/>
              </a:rPr>
              <a:t>.</a:t>
            </a:r>
            <a:endParaRPr kumimoji="0" lang="es-MX" altLang="es-MX"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164268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ítulo 13">
            <a:extLst>
              <a:ext uri="{FF2B5EF4-FFF2-40B4-BE49-F238E27FC236}">
                <a16:creationId xmlns:a16="http://schemas.microsoft.com/office/drawing/2014/main" id="{F41E7F8B-EFDF-A1B5-2F98-1E2D039982A6}"/>
              </a:ext>
            </a:extLst>
          </p:cNvPr>
          <p:cNvSpPr>
            <a:spLocks noGrp="1"/>
          </p:cNvSpPr>
          <p:nvPr>
            <p:ph type="title"/>
          </p:nvPr>
        </p:nvSpPr>
        <p:spPr>
          <a:xfrm>
            <a:off x="432000" y="432000"/>
            <a:ext cx="11340000" cy="432000"/>
          </a:xfrm>
        </p:spPr>
        <p:txBody>
          <a:bodyPr vert="horz" lIns="0" tIns="0" rIns="0" bIns="0" rtlCol="0" anchor="ctr">
            <a:normAutofit/>
          </a:bodyPr>
          <a:lstStyle/>
          <a:p>
            <a:r>
              <a:rPr lang="es-ES" sz="3000" kern="1200">
                <a:latin typeface="+mj-lt"/>
                <a:ea typeface="+mj-ea"/>
                <a:cs typeface="+mj-cs"/>
              </a:rPr>
              <a:t>Niveles Troficos</a:t>
            </a:r>
          </a:p>
        </p:txBody>
      </p:sp>
      <p:pic>
        <p:nvPicPr>
          <p:cNvPr id="24" name="Imagen 23">
            <a:extLst>
              <a:ext uri="{FF2B5EF4-FFF2-40B4-BE49-F238E27FC236}">
                <a16:creationId xmlns:a16="http://schemas.microsoft.com/office/drawing/2014/main" id="{73A4B84E-6468-8726-E4EB-9B88092F5236}"/>
              </a:ext>
            </a:extLst>
          </p:cNvPr>
          <p:cNvPicPr>
            <a:picLocks noChangeAspect="1"/>
          </p:cNvPicPr>
          <p:nvPr/>
        </p:nvPicPr>
        <p:blipFill>
          <a:blip r:embed="rId3"/>
          <a:srcRect l="3470" r="-1" b="-1"/>
          <a:stretch>
            <a:fillRect/>
          </a:stretch>
        </p:blipFill>
        <p:spPr>
          <a:xfrm>
            <a:off x="432000" y="1780071"/>
            <a:ext cx="5472000" cy="3783858"/>
          </a:xfrm>
          <a:prstGeom prst="rect">
            <a:avLst/>
          </a:prstGeom>
          <a:noFill/>
          <a:ln>
            <a:noFill/>
          </a:ln>
        </p:spPr>
      </p:pic>
      <p:sp>
        <p:nvSpPr>
          <p:cNvPr id="3" name="Marcador de número de diapositiva 2">
            <a:extLst>
              <a:ext uri="{FF2B5EF4-FFF2-40B4-BE49-F238E27FC236}">
                <a16:creationId xmlns:a16="http://schemas.microsoft.com/office/drawing/2014/main" id="{F29FDED6-8151-41E2-8645-8FBD8D8ADE7F}"/>
              </a:ext>
            </a:extLst>
          </p:cNvPr>
          <p:cNvSpPr>
            <a:spLocks noGrp="1"/>
          </p:cNvSpPr>
          <p:nvPr>
            <p:ph type="sldNum" sz="quarter" idx="11"/>
          </p:nvPr>
        </p:nvSpPr>
        <p:spPr>
          <a:xfrm>
            <a:off x="11496369" y="6155190"/>
            <a:ext cx="432000" cy="432000"/>
          </a:xfrm>
        </p:spPr>
        <p:txBody>
          <a:bodyPr vert="horz" lIns="0" tIns="0" rIns="0" bIns="0" rtlCol="0" anchor="ctr">
            <a:normAutofit/>
          </a:bodyPr>
          <a:lstStyle/>
          <a:p>
            <a:pPr>
              <a:spcAft>
                <a:spcPts val="600"/>
              </a:spcAft>
            </a:pPr>
            <a:fld id="{19B51A1E-902D-48AF-9020-955120F399B6}" type="slidenum">
              <a:rPr lang="es-ES" smtClean="0"/>
              <a:pPr>
                <a:spcAft>
                  <a:spcPts val="600"/>
                </a:spcAft>
              </a:pPr>
              <a:t>22</a:t>
            </a:fld>
            <a:endParaRPr lang="es-ES"/>
          </a:p>
        </p:txBody>
      </p:sp>
      <p:sp>
        <p:nvSpPr>
          <p:cNvPr id="39" name="CuadroTexto 38">
            <a:extLst>
              <a:ext uri="{FF2B5EF4-FFF2-40B4-BE49-F238E27FC236}">
                <a16:creationId xmlns:a16="http://schemas.microsoft.com/office/drawing/2014/main" id="{64DAEEE8-CE2F-A105-6765-3BDDD5159DE1}"/>
              </a:ext>
            </a:extLst>
          </p:cNvPr>
          <p:cNvSpPr txBox="1"/>
          <p:nvPr/>
        </p:nvSpPr>
        <p:spPr>
          <a:xfrm>
            <a:off x="6240256" y="236689"/>
            <a:ext cx="5472113" cy="5900796"/>
          </a:xfrm>
          <a:prstGeom prst="rect">
            <a:avLst/>
          </a:prstGeom>
        </p:spPr>
        <p:txBody>
          <a:bodyPr vert="horz" lIns="0" tIns="0" rIns="0" bIns="0" rtlCol="0">
            <a:noAutofit/>
          </a:bodyPr>
          <a:lstStyle/>
          <a:p>
            <a:pPr marL="266700" indent="-266700">
              <a:lnSpc>
                <a:spcPct val="90000"/>
              </a:lnSpc>
              <a:spcBef>
                <a:spcPts val="1000"/>
              </a:spcBef>
              <a:buFont typeface="Arial" panose="020B0604020202020204" pitchFamily="34" charset="0"/>
              <a:buChar char="•"/>
            </a:pPr>
            <a:r>
              <a:rPr lang="es-ES" sz="1600" b="1" dirty="0">
                <a:solidFill>
                  <a:schemeClr val="tx1">
                    <a:lumMod val="75000"/>
                    <a:lumOff val="25000"/>
                  </a:schemeClr>
                </a:solidFill>
              </a:rPr>
              <a:t>Productores</a:t>
            </a: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Son organismos </a:t>
            </a:r>
            <a:r>
              <a:rPr lang="es-ES" sz="1600" dirty="0" err="1">
                <a:solidFill>
                  <a:schemeClr val="tx1">
                    <a:lumMod val="75000"/>
                    <a:lumOff val="25000"/>
                  </a:schemeClr>
                </a:solidFill>
              </a:rPr>
              <a:t>autotrofos</a:t>
            </a:r>
            <a:endParaRPr lang="es-ES" sz="1600" dirty="0">
              <a:solidFill>
                <a:schemeClr val="tx1">
                  <a:lumMod val="75000"/>
                  <a:lumOff val="25000"/>
                </a:schemeClr>
              </a:solidFill>
            </a:endParaRP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Producen su propio alimento mediante la </a:t>
            </a:r>
            <a:r>
              <a:rPr lang="es-ES" sz="1600" dirty="0" err="1">
                <a:solidFill>
                  <a:schemeClr val="tx1">
                    <a:lumMod val="75000"/>
                    <a:lumOff val="25000"/>
                  </a:schemeClr>
                </a:solidFill>
              </a:rPr>
              <a:t>fotosintesis</a:t>
            </a:r>
            <a:endParaRPr lang="es-ES" sz="1600" dirty="0">
              <a:solidFill>
                <a:schemeClr val="tx1">
                  <a:lumMod val="75000"/>
                  <a:lumOff val="25000"/>
                </a:schemeClr>
              </a:solidFill>
            </a:endParaRPr>
          </a:p>
          <a:p>
            <a:pPr marL="266700" indent="-266700">
              <a:lnSpc>
                <a:spcPct val="90000"/>
              </a:lnSpc>
              <a:spcBef>
                <a:spcPts val="1000"/>
              </a:spcBef>
              <a:buFont typeface="Arial" panose="020B0604020202020204" pitchFamily="34" charset="0"/>
              <a:buChar char="•"/>
            </a:pPr>
            <a:r>
              <a:rPr lang="es-ES" sz="1600" dirty="0" err="1">
                <a:solidFill>
                  <a:schemeClr val="tx1">
                    <a:lumMod val="75000"/>
                    <a:lumOff val="25000"/>
                  </a:schemeClr>
                </a:solidFill>
              </a:rPr>
              <a:t>Transofrman</a:t>
            </a:r>
            <a:r>
              <a:rPr lang="es-ES" sz="1600" dirty="0">
                <a:solidFill>
                  <a:schemeClr val="tx1">
                    <a:lumMod val="75000"/>
                    <a:lumOff val="25000"/>
                  </a:schemeClr>
                </a:solidFill>
              </a:rPr>
              <a:t> la </a:t>
            </a:r>
            <a:r>
              <a:rPr lang="es-ES" sz="1600" dirty="0" err="1">
                <a:solidFill>
                  <a:schemeClr val="tx1">
                    <a:lumMod val="75000"/>
                    <a:lumOff val="25000"/>
                  </a:schemeClr>
                </a:solidFill>
              </a:rPr>
              <a:t>energia</a:t>
            </a:r>
            <a:r>
              <a:rPr lang="es-ES" sz="1600" dirty="0">
                <a:solidFill>
                  <a:schemeClr val="tx1">
                    <a:lumMod val="75000"/>
                    <a:lumOff val="25000"/>
                  </a:schemeClr>
                </a:solidFill>
              </a:rPr>
              <a:t> solar en </a:t>
            </a:r>
            <a:r>
              <a:rPr lang="es-ES" sz="1600" dirty="0" err="1">
                <a:solidFill>
                  <a:schemeClr val="tx1">
                    <a:lumMod val="75000"/>
                    <a:lumOff val="25000"/>
                  </a:schemeClr>
                </a:solidFill>
              </a:rPr>
              <a:t>energia</a:t>
            </a:r>
            <a:r>
              <a:rPr lang="es-ES" sz="1600" dirty="0">
                <a:solidFill>
                  <a:schemeClr val="tx1">
                    <a:lumMod val="75000"/>
                    <a:lumOff val="25000"/>
                  </a:schemeClr>
                </a:solidFill>
              </a:rPr>
              <a:t> </a:t>
            </a:r>
            <a:r>
              <a:rPr lang="es-ES" sz="1600" dirty="0" err="1">
                <a:solidFill>
                  <a:schemeClr val="tx1">
                    <a:lumMod val="75000"/>
                    <a:lumOff val="25000"/>
                  </a:schemeClr>
                </a:solidFill>
              </a:rPr>
              <a:t>quimica</a:t>
            </a:r>
            <a:endParaRPr lang="es-ES" sz="1600" dirty="0">
              <a:solidFill>
                <a:schemeClr val="tx1">
                  <a:lumMod val="75000"/>
                  <a:lumOff val="25000"/>
                </a:schemeClr>
              </a:solidFill>
            </a:endParaRP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Son la base del ecosistema</a:t>
            </a:r>
          </a:p>
          <a:p>
            <a:pPr marL="266700" indent="-266700">
              <a:lnSpc>
                <a:spcPct val="90000"/>
              </a:lnSpc>
              <a:spcBef>
                <a:spcPts val="1000"/>
              </a:spcBef>
              <a:buFont typeface="Arial" panose="020B0604020202020204" pitchFamily="34" charset="0"/>
              <a:buChar char="•"/>
            </a:pPr>
            <a:r>
              <a:rPr lang="es-ES" sz="1600" b="1" dirty="0">
                <a:solidFill>
                  <a:schemeClr val="tx1">
                    <a:lumMod val="75000"/>
                    <a:lumOff val="25000"/>
                  </a:schemeClr>
                </a:solidFill>
              </a:rPr>
              <a:t>Consumidores Primarios</a:t>
            </a: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Son </a:t>
            </a:r>
            <a:r>
              <a:rPr lang="es-ES" sz="1600" dirty="0" err="1">
                <a:solidFill>
                  <a:schemeClr val="tx1">
                    <a:lumMod val="75000"/>
                    <a:lumOff val="25000"/>
                  </a:schemeClr>
                </a:solidFill>
              </a:rPr>
              <a:t>hervivoros</a:t>
            </a:r>
            <a:r>
              <a:rPr lang="es-ES" sz="1600" dirty="0">
                <a:solidFill>
                  <a:schemeClr val="tx1">
                    <a:lumMod val="75000"/>
                    <a:lumOff val="25000"/>
                  </a:schemeClr>
                </a:solidFill>
              </a:rPr>
              <a:t> </a:t>
            </a: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Se alimentan directamente de los productores</a:t>
            </a: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Obtienen la </a:t>
            </a:r>
            <a:r>
              <a:rPr lang="es-ES" sz="1600" dirty="0" err="1">
                <a:solidFill>
                  <a:schemeClr val="tx1">
                    <a:lumMod val="75000"/>
                    <a:lumOff val="25000"/>
                  </a:schemeClr>
                </a:solidFill>
              </a:rPr>
              <a:t>energia</a:t>
            </a:r>
            <a:r>
              <a:rPr lang="es-ES" sz="1600" dirty="0">
                <a:solidFill>
                  <a:schemeClr val="tx1">
                    <a:lumMod val="75000"/>
                    <a:lumOff val="25000"/>
                  </a:schemeClr>
                </a:solidFill>
              </a:rPr>
              <a:t> almacenada de las plantas</a:t>
            </a:r>
          </a:p>
          <a:p>
            <a:pPr marL="266700" indent="-266700">
              <a:lnSpc>
                <a:spcPct val="90000"/>
              </a:lnSpc>
              <a:spcBef>
                <a:spcPts val="1000"/>
              </a:spcBef>
              <a:buFont typeface="Arial" panose="020B0604020202020204" pitchFamily="34" charset="0"/>
              <a:buChar char="•"/>
            </a:pPr>
            <a:r>
              <a:rPr lang="es-ES" sz="1600" b="1" dirty="0">
                <a:solidFill>
                  <a:schemeClr val="tx1">
                    <a:lumMod val="75000"/>
                    <a:lumOff val="25000"/>
                  </a:schemeClr>
                </a:solidFill>
              </a:rPr>
              <a:t>Consumidores Secundarios</a:t>
            </a: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Son </a:t>
            </a:r>
            <a:r>
              <a:rPr lang="es-ES" sz="1600" dirty="0" err="1">
                <a:solidFill>
                  <a:schemeClr val="tx1">
                    <a:lumMod val="75000"/>
                    <a:lumOff val="25000"/>
                  </a:schemeClr>
                </a:solidFill>
              </a:rPr>
              <a:t>carnivoros</a:t>
            </a:r>
            <a:r>
              <a:rPr lang="es-ES" sz="1600" dirty="0">
                <a:solidFill>
                  <a:schemeClr val="tx1">
                    <a:lumMod val="75000"/>
                    <a:lumOff val="25000"/>
                  </a:schemeClr>
                </a:solidFill>
              </a:rPr>
              <a:t> u </a:t>
            </a:r>
            <a:r>
              <a:rPr lang="es-ES" sz="1600" dirty="0" err="1">
                <a:solidFill>
                  <a:schemeClr val="tx1">
                    <a:lumMod val="75000"/>
                    <a:lumOff val="25000"/>
                  </a:schemeClr>
                </a:solidFill>
              </a:rPr>
              <a:t>omnivoros</a:t>
            </a:r>
            <a:endParaRPr lang="es-ES" sz="1600" dirty="0">
              <a:solidFill>
                <a:schemeClr val="tx1">
                  <a:lumMod val="75000"/>
                  <a:lumOff val="25000"/>
                </a:schemeClr>
              </a:solidFill>
            </a:endParaRP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Se alimentan de consumidores primarios</a:t>
            </a: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Reciben menos </a:t>
            </a:r>
            <a:r>
              <a:rPr lang="es-ES" sz="1600" dirty="0" err="1">
                <a:solidFill>
                  <a:schemeClr val="tx1">
                    <a:lumMod val="75000"/>
                    <a:lumOff val="25000"/>
                  </a:schemeClr>
                </a:solidFill>
              </a:rPr>
              <a:t>energia</a:t>
            </a:r>
            <a:r>
              <a:rPr lang="es-ES" sz="1600" dirty="0">
                <a:solidFill>
                  <a:schemeClr val="tx1">
                    <a:lumMod val="75000"/>
                    <a:lumOff val="25000"/>
                  </a:schemeClr>
                </a:solidFill>
              </a:rPr>
              <a:t> que los niveles inferiores</a:t>
            </a:r>
          </a:p>
          <a:p>
            <a:pPr marL="266700" indent="-266700">
              <a:lnSpc>
                <a:spcPct val="90000"/>
              </a:lnSpc>
              <a:spcBef>
                <a:spcPts val="1000"/>
              </a:spcBef>
              <a:buFont typeface="Arial" panose="020B0604020202020204" pitchFamily="34" charset="0"/>
              <a:buChar char="•"/>
            </a:pPr>
            <a:r>
              <a:rPr lang="es-ES" sz="1600" b="1" dirty="0">
                <a:solidFill>
                  <a:schemeClr val="tx1">
                    <a:lumMod val="75000"/>
                    <a:lumOff val="25000"/>
                  </a:schemeClr>
                </a:solidFill>
              </a:rPr>
              <a:t>Consumidores Terciarios</a:t>
            </a: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Son depredadores tope</a:t>
            </a: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Se alimentan de consumidores secundarios</a:t>
            </a:r>
          </a:p>
          <a:p>
            <a:pPr marL="266700" indent="-266700">
              <a:lnSpc>
                <a:spcPct val="90000"/>
              </a:lnSpc>
              <a:spcBef>
                <a:spcPts val="1000"/>
              </a:spcBef>
              <a:buFont typeface="Arial" panose="020B0604020202020204" pitchFamily="34" charset="0"/>
              <a:buChar char="•"/>
            </a:pPr>
            <a:r>
              <a:rPr lang="es-ES" sz="1600" dirty="0" err="1">
                <a:solidFill>
                  <a:schemeClr val="tx1">
                    <a:lumMod val="75000"/>
                    <a:lumOff val="25000"/>
                  </a:schemeClr>
                </a:solidFill>
              </a:rPr>
              <a:t>Estan</a:t>
            </a:r>
            <a:r>
              <a:rPr lang="es-ES" sz="1600" dirty="0">
                <a:solidFill>
                  <a:schemeClr val="tx1">
                    <a:lumMod val="75000"/>
                    <a:lumOff val="25000"/>
                  </a:schemeClr>
                </a:solidFill>
              </a:rPr>
              <a:t> en los niveles mas altos de la cadena alimenticia</a:t>
            </a:r>
          </a:p>
          <a:p>
            <a:pPr marL="266700" indent="-266700">
              <a:lnSpc>
                <a:spcPct val="90000"/>
              </a:lnSpc>
              <a:spcBef>
                <a:spcPts val="1000"/>
              </a:spcBef>
              <a:buFont typeface="Arial" panose="020B0604020202020204" pitchFamily="34" charset="0"/>
              <a:buChar char="•"/>
            </a:pPr>
            <a:r>
              <a:rPr lang="es-ES" sz="1600" dirty="0">
                <a:solidFill>
                  <a:schemeClr val="tx1">
                    <a:lumMod val="75000"/>
                    <a:lumOff val="25000"/>
                  </a:schemeClr>
                </a:solidFill>
              </a:rPr>
              <a:t>Son menos numerosos</a:t>
            </a:r>
          </a:p>
          <a:p>
            <a:pPr marL="266700" indent="-266700">
              <a:lnSpc>
                <a:spcPct val="90000"/>
              </a:lnSpc>
              <a:spcBef>
                <a:spcPts val="1000"/>
              </a:spcBef>
              <a:buFont typeface="Arial" panose="020B0604020202020204" pitchFamily="34" charset="0"/>
              <a:buChar char="•"/>
            </a:pPr>
            <a:endParaRPr lang="es-ES" sz="1600" dirty="0">
              <a:solidFill>
                <a:schemeClr val="tx1">
                  <a:lumMod val="75000"/>
                  <a:lumOff val="25000"/>
                </a:schemeClr>
              </a:solidFill>
            </a:endParaRPr>
          </a:p>
        </p:txBody>
      </p:sp>
      <p:sp>
        <p:nvSpPr>
          <p:cNvPr id="22" name="CuadroTexto 21">
            <a:extLst>
              <a:ext uri="{FF2B5EF4-FFF2-40B4-BE49-F238E27FC236}">
                <a16:creationId xmlns:a16="http://schemas.microsoft.com/office/drawing/2014/main" id="{90B6EF76-28A5-541A-EB1C-05FBB0093F0B}"/>
              </a:ext>
            </a:extLst>
          </p:cNvPr>
          <p:cNvSpPr txBox="1"/>
          <p:nvPr/>
        </p:nvSpPr>
        <p:spPr>
          <a:xfrm>
            <a:off x="6062870" y="2067339"/>
            <a:ext cx="0" cy="0"/>
          </a:xfrm>
          <a:prstGeom prst="rect">
            <a:avLst/>
          </a:prstGeom>
          <a:noFill/>
        </p:spPr>
        <p:txBody>
          <a:bodyPr wrap="none" lIns="0" tIns="0" rIns="0" bIns="0" rtlCol="0">
            <a:noAutofit/>
          </a:bodyPr>
          <a:lstStyle/>
          <a:p>
            <a:pPr algn="l"/>
            <a:endParaRPr lang="es-MX" sz="1200">
              <a:solidFill>
                <a:schemeClr val="tx1">
                  <a:lumMod val="75000"/>
                  <a:lumOff val="25000"/>
                </a:schemeClr>
              </a:solidFill>
              <a:latin typeface="+mn-lt"/>
            </a:endParaRPr>
          </a:p>
        </p:txBody>
      </p:sp>
      <p:sp>
        <p:nvSpPr>
          <p:cNvPr id="23" name="CuadroTexto 22">
            <a:extLst>
              <a:ext uri="{FF2B5EF4-FFF2-40B4-BE49-F238E27FC236}">
                <a16:creationId xmlns:a16="http://schemas.microsoft.com/office/drawing/2014/main" id="{08860519-7A4F-ED31-F909-039B441D8F0C}"/>
              </a:ext>
            </a:extLst>
          </p:cNvPr>
          <p:cNvSpPr txBox="1"/>
          <p:nvPr/>
        </p:nvSpPr>
        <p:spPr>
          <a:xfrm>
            <a:off x="6440557" y="2186609"/>
            <a:ext cx="0" cy="0"/>
          </a:xfrm>
          <a:prstGeom prst="rect">
            <a:avLst/>
          </a:prstGeom>
          <a:noFill/>
        </p:spPr>
        <p:txBody>
          <a:bodyPr wrap="none" lIns="0" tIns="0" rIns="0" bIns="0" rtlCol="0">
            <a:noAutofit/>
          </a:bodyPr>
          <a:lstStyle/>
          <a:p>
            <a:pPr algn="l"/>
            <a:endParaRPr lang="es-MX" sz="1200">
              <a:solidFill>
                <a:schemeClr val="tx1">
                  <a:lumMod val="75000"/>
                  <a:lumOff val="25000"/>
                </a:schemeClr>
              </a:solidFill>
              <a:latin typeface="+mn-lt"/>
            </a:endParaRPr>
          </a:p>
        </p:txBody>
      </p:sp>
      <p:sp>
        <p:nvSpPr>
          <p:cNvPr id="25" name="CuadroTexto 24">
            <a:extLst>
              <a:ext uri="{FF2B5EF4-FFF2-40B4-BE49-F238E27FC236}">
                <a16:creationId xmlns:a16="http://schemas.microsoft.com/office/drawing/2014/main" id="{D4656843-F7EC-8111-4035-C8FDAEC31DFA}"/>
              </a:ext>
            </a:extLst>
          </p:cNvPr>
          <p:cNvSpPr txBox="1"/>
          <p:nvPr/>
        </p:nvSpPr>
        <p:spPr>
          <a:xfrm>
            <a:off x="1470991" y="2305877"/>
            <a:ext cx="0" cy="45719"/>
          </a:xfrm>
          <a:prstGeom prst="rect">
            <a:avLst/>
          </a:prstGeom>
          <a:noFill/>
        </p:spPr>
        <p:txBody>
          <a:bodyPr wrap="none" lIns="0" tIns="0" rIns="0" bIns="0" rtlCol="0">
            <a:noAutofit/>
          </a:bodyPr>
          <a:lstStyle/>
          <a:p>
            <a:pPr algn="l"/>
            <a:endParaRPr lang="es-MX" sz="1200">
              <a:solidFill>
                <a:schemeClr val="tx1">
                  <a:lumMod val="75000"/>
                  <a:lumOff val="25000"/>
                </a:schemeClr>
              </a:solidFill>
              <a:latin typeface="+mn-lt"/>
            </a:endParaRPr>
          </a:p>
        </p:txBody>
      </p:sp>
      <p:sp>
        <p:nvSpPr>
          <p:cNvPr id="38" name="CuadroTexto 37">
            <a:extLst>
              <a:ext uri="{FF2B5EF4-FFF2-40B4-BE49-F238E27FC236}">
                <a16:creationId xmlns:a16="http://schemas.microsoft.com/office/drawing/2014/main" id="{C9712445-693C-BB6E-90C9-B89BEDF71785}"/>
              </a:ext>
            </a:extLst>
          </p:cNvPr>
          <p:cNvSpPr txBox="1"/>
          <p:nvPr/>
        </p:nvSpPr>
        <p:spPr>
          <a:xfrm>
            <a:off x="3968496" y="-1024128"/>
            <a:ext cx="0" cy="0"/>
          </a:xfrm>
          <a:prstGeom prst="rect">
            <a:avLst/>
          </a:prstGeom>
          <a:noFill/>
        </p:spPr>
        <p:txBody>
          <a:bodyPr wrap="none" lIns="0" tIns="0" rIns="0" bIns="0" rtlCol="0">
            <a:noAutofit/>
          </a:bodyPr>
          <a:lstStyle/>
          <a:p>
            <a:pPr algn="l"/>
            <a:endParaRPr lang="es-MX" sz="1200">
              <a:solidFill>
                <a:schemeClr val="tx1">
                  <a:lumMod val="75000"/>
                  <a:lumOff val="25000"/>
                </a:schemeClr>
              </a:solidFill>
              <a:latin typeface="+mn-lt"/>
            </a:endParaRPr>
          </a:p>
        </p:txBody>
      </p:sp>
    </p:spTree>
    <p:extLst>
      <p:ext uri="{BB962C8B-B14F-4D97-AF65-F5344CB8AC3E}">
        <p14:creationId xmlns:p14="http://schemas.microsoft.com/office/powerpoint/2010/main" val="346470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8F099D93-7617-4230-83CB-BF466AE785C5}"/>
              </a:ext>
            </a:extLst>
          </p:cNvPr>
          <p:cNvPicPr>
            <a:picLocks noChangeAspect="1"/>
          </p:cNvPicPr>
          <p:nvPr/>
        </p:nvPicPr>
        <p:blipFill>
          <a:blip r:embed="rId3"/>
          <a:srcRect t="9989" r="66422" b="7657"/>
          <a:stretch>
            <a:fillRect/>
          </a:stretch>
        </p:blipFill>
        <p:spPr>
          <a:xfrm>
            <a:off x="1049794" y="86714"/>
            <a:ext cx="4083124" cy="6684572"/>
          </a:xfrm>
          <a:prstGeom prst="rect">
            <a:avLst/>
          </a:prstGeom>
          <a:noFill/>
        </p:spPr>
      </p:pic>
      <p:sp>
        <p:nvSpPr>
          <p:cNvPr id="7" name="Título 6">
            <a:extLst>
              <a:ext uri="{FF2B5EF4-FFF2-40B4-BE49-F238E27FC236}">
                <a16:creationId xmlns:a16="http://schemas.microsoft.com/office/drawing/2014/main" id="{C9AB7435-FDC7-403C-A171-B7EF270C4D39}"/>
              </a:ext>
            </a:extLst>
          </p:cNvPr>
          <p:cNvSpPr>
            <a:spLocks noGrp="1"/>
          </p:cNvSpPr>
          <p:nvPr>
            <p:ph type="ctrTitle"/>
          </p:nvPr>
        </p:nvSpPr>
        <p:spPr>
          <a:xfrm>
            <a:off x="6095999" y="86714"/>
            <a:ext cx="6009287" cy="4068402"/>
          </a:xfrm>
        </p:spPr>
        <p:txBody>
          <a:bodyPr vert="horz" lIns="288000" tIns="0" rIns="432000" bIns="144000" rtlCol="0" anchor="b">
            <a:normAutofit/>
          </a:bodyPr>
          <a:lstStyle/>
          <a:p>
            <a:r>
              <a:rPr lang="es-ES" kern="1200" spc="-150">
                <a:latin typeface="+mj-lt"/>
                <a:ea typeface="+mj-ea"/>
                <a:cs typeface="+mj-cs"/>
              </a:rPr>
              <a:t>Piramide de energia</a:t>
            </a:r>
          </a:p>
        </p:txBody>
      </p:sp>
      <p:sp>
        <p:nvSpPr>
          <p:cNvPr id="6" name="Rectangle 1">
            <a:extLst>
              <a:ext uri="{FF2B5EF4-FFF2-40B4-BE49-F238E27FC236}">
                <a16:creationId xmlns:a16="http://schemas.microsoft.com/office/drawing/2014/main" id="{88DD0160-A48A-934B-8A5B-B1F3341C9207}"/>
              </a:ext>
            </a:extLst>
          </p:cNvPr>
          <p:cNvSpPr>
            <a:spLocks noChangeArrowheads="1"/>
          </p:cNvSpPr>
          <p:nvPr/>
        </p:nvSpPr>
        <p:spPr bwMode="auto">
          <a:xfrm>
            <a:off x="6095999" y="4152672"/>
            <a:ext cx="6009287" cy="1818422"/>
          </a:xfrm>
          <a:prstGeom prst="rect">
            <a:avLst/>
          </a:prstGeom>
          <a:solidFill>
            <a:schemeClr val="bg1">
              <a:lumMod val="95000"/>
              <a:alpha val="80000"/>
            </a:schemeClr>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288000" tIns="144000" rIns="432000" bIns="0" numCol="1" rtlCol="0" anchorCtr="0" compatLnSpc="1">
            <a:prstTxWarp prst="textNoShape">
              <a:avLst/>
            </a:prstTxWarp>
            <a:normAutofit/>
          </a:bodyPr>
          <a:lstStyle/>
          <a:p>
            <a:pPr marR="0" lvl="0" algn="r" fontAlgn="base">
              <a:lnSpc>
                <a:spcPct val="90000"/>
              </a:lnSpc>
              <a:spcBef>
                <a:spcPts val="1000"/>
              </a:spcBef>
              <a:spcAft>
                <a:spcPct val="0"/>
              </a:spcAft>
              <a:buClrTx/>
              <a:buSzTx/>
              <a:tabLst/>
            </a:pPr>
            <a:r>
              <a:rPr kumimoji="0" lang="es-ES" altLang="es-MX" sz="1600" b="0" i="0" u="none" strike="noStrike" kern="1200" cap="none" normalizeH="0" baseline="0">
                <a:ln>
                  <a:noFill/>
                </a:ln>
                <a:effectLst/>
                <a:latin typeface="+mn-lt"/>
                <a:ea typeface="+mn-ea"/>
                <a:cs typeface="+mn-cs"/>
              </a:rPr>
              <a:t>La pirámide de energía representa la cantidad de energía disponible en cada nivel trófico de un ecosistema. A medida que la energía se transfiere de un nivel a otro, solo una pequeña parte, aproximadamente el 10%, es aprovechada por el siguiente nivel. El resto de la energía se pierde principalmente en forma de calor durante los procesos metabólicos. Por esta razón, los niveles superiores cuentan con menos organismos.</a:t>
            </a:r>
          </a:p>
        </p:txBody>
      </p:sp>
      <p:sp>
        <p:nvSpPr>
          <p:cNvPr id="18" name="Slide Number Placeholder 4">
            <a:extLst>
              <a:ext uri="{FF2B5EF4-FFF2-40B4-BE49-F238E27FC236}">
                <a16:creationId xmlns:a16="http://schemas.microsoft.com/office/drawing/2014/main" id="{27673A90-4642-4008-B83D-157B4A527A1F}"/>
              </a:ext>
            </a:extLst>
          </p:cNvPr>
          <p:cNvSpPr>
            <a:spLocks noGrp="1"/>
          </p:cNvSpPr>
          <p:nvPr>
            <p:ph type="sldNum" sz="quarter" idx="14"/>
          </p:nvPr>
        </p:nvSpPr>
        <p:spPr>
          <a:xfrm>
            <a:off x="11496369" y="6155190"/>
            <a:ext cx="432000" cy="432000"/>
          </a:xfrm>
        </p:spPr>
        <p:txBody>
          <a:bodyPr/>
          <a:lstStyle/>
          <a:p>
            <a:pPr rtl="0">
              <a:spcAft>
                <a:spcPts val="600"/>
              </a:spcAft>
            </a:pPr>
            <a:fld id="{19B51A1E-902D-48AF-9020-955120F399B6}" type="slidenum">
              <a:rPr lang="es-ES" noProof="0" smtClean="0"/>
              <a:pPr rtl="0">
                <a:spcAft>
                  <a:spcPts val="600"/>
                </a:spcAft>
              </a:pPr>
              <a:t>23</a:t>
            </a:fld>
            <a:endParaRPr lang="es-ES" noProof="0"/>
          </a:p>
        </p:txBody>
      </p:sp>
      <p:sp>
        <p:nvSpPr>
          <p:cNvPr id="5" name="CuadroTexto 4">
            <a:extLst>
              <a:ext uri="{FF2B5EF4-FFF2-40B4-BE49-F238E27FC236}">
                <a16:creationId xmlns:a16="http://schemas.microsoft.com/office/drawing/2014/main" id="{ACAA2EF4-65DE-2F42-AB4C-17D8D89FA8EF}"/>
              </a:ext>
            </a:extLst>
          </p:cNvPr>
          <p:cNvSpPr txBox="1"/>
          <p:nvPr/>
        </p:nvSpPr>
        <p:spPr>
          <a:xfrm flipV="1">
            <a:off x="5733535" y="1846061"/>
            <a:ext cx="45719" cy="45719"/>
          </a:xfrm>
          <a:prstGeom prst="rect">
            <a:avLst/>
          </a:prstGeom>
          <a:noFill/>
        </p:spPr>
        <p:txBody>
          <a:bodyPr wrap="none" lIns="0" tIns="0" rIns="0" bIns="0" rtlCol="0">
            <a:noAutofit/>
          </a:bodyPr>
          <a:lstStyle/>
          <a:p>
            <a:pPr algn="l"/>
            <a:endParaRPr lang="es-MX" sz="1200">
              <a:solidFill>
                <a:schemeClr val="tx1">
                  <a:lumMod val="75000"/>
                  <a:lumOff val="25000"/>
                </a:schemeClr>
              </a:solidFill>
              <a:latin typeface="+mn-lt"/>
            </a:endParaRPr>
          </a:p>
        </p:txBody>
      </p:sp>
    </p:spTree>
    <p:extLst>
      <p:ext uri="{BB962C8B-B14F-4D97-AF65-F5344CB8AC3E}">
        <p14:creationId xmlns:p14="http://schemas.microsoft.com/office/powerpoint/2010/main" val="108583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715098E-CCF4-46A9-8C67-706EE815AA23}"/>
              </a:ext>
            </a:extLst>
          </p:cNvPr>
          <p:cNvPicPr>
            <a:picLocks noChangeAspect="1"/>
          </p:cNvPicPr>
          <p:nvPr/>
        </p:nvPicPr>
        <p:blipFill>
          <a:blip r:embed="rId3"/>
          <a:srcRect l="32836" t="10483" r="33340" b="6311"/>
          <a:stretch>
            <a:fillRect/>
          </a:stretch>
        </p:blipFill>
        <p:spPr>
          <a:xfrm>
            <a:off x="1055895" y="86714"/>
            <a:ext cx="4070923" cy="6684572"/>
          </a:xfrm>
          <a:prstGeom prst="rect">
            <a:avLst/>
          </a:prstGeom>
          <a:noFill/>
        </p:spPr>
      </p:pic>
      <p:sp>
        <p:nvSpPr>
          <p:cNvPr id="2" name="Título 1">
            <a:extLst>
              <a:ext uri="{FF2B5EF4-FFF2-40B4-BE49-F238E27FC236}">
                <a16:creationId xmlns:a16="http://schemas.microsoft.com/office/drawing/2014/main" id="{CF71FA10-2775-487B-B727-772179D8F766}"/>
              </a:ext>
            </a:extLst>
          </p:cNvPr>
          <p:cNvSpPr>
            <a:spLocks noGrp="1"/>
          </p:cNvSpPr>
          <p:nvPr>
            <p:ph type="ctrTitle"/>
          </p:nvPr>
        </p:nvSpPr>
        <p:spPr>
          <a:xfrm>
            <a:off x="6095999" y="86714"/>
            <a:ext cx="6009287" cy="4068402"/>
          </a:xfrm>
        </p:spPr>
        <p:txBody>
          <a:bodyPr vert="horz" lIns="288000" tIns="0" rIns="432000" bIns="144000" rtlCol="0" anchor="b">
            <a:normAutofit/>
          </a:bodyPr>
          <a:lstStyle/>
          <a:p>
            <a:r>
              <a:rPr lang="es-ES" kern="1200" spc="-150">
                <a:latin typeface="+mj-lt"/>
                <a:ea typeface="+mj-ea"/>
                <a:cs typeface="+mj-cs"/>
              </a:rPr>
              <a:t>Perdida de energía en los ecosistemas</a:t>
            </a:r>
          </a:p>
        </p:txBody>
      </p:sp>
      <p:sp>
        <p:nvSpPr>
          <p:cNvPr id="5" name="Rectangle 1">
            <a:extLst>
              <a:ext uri="{FF2B5EF4-FFF2-40B4-BE49-F238E27FC236}">
                <a16:creationId xmlns:a16="http://schemas.microsoft.com/office/drawing/2014/main" id="{68057A1E-7F6A-B118-592A-B3673EE79A1D}"/>
              </a:ext>
            </a:extLst>
          </p:cNvPr>
          <p:cNvSpPr>
            <a:spLocks noChangeArrowheads="1"/>
          </p:cNvSpPr>
          <p:nvPr/>
        </p:nvSpPr>
        <p:spPr bwMode="auto">
          <a:xfrm>
            <a:off x="6095999" y="4152672"/>
            <a:ext cx="6009287" cy="1818422"/>
          </a:xfrm>
          <a:prstGeom prst="rect">
            <a:avLst/>
          </a:prstGeom>
          <a:solidFill>
            <a:schemeClr val="bg1">
              <a:lumMod val="95000"/>
              <a:alpha val="80000"/>
            </a:schemeClr>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288000" tIns="144000" rIns="432000" bIns="0" numCol="1" rtlCol="0" anchorCtr="0" compatLnSpc="1">
            <a:prstTxWarp prst="textNoShape">
              <a:avLst/>
            </a:prstTxWarp>
            <a:normAutofit/>
          </a:bodyPr>
          <a:lstStyle/>
          <a:p>
            <a:pPr marR="0" lvl="0" algn="r" fontAlgn="base">
              <a:lnSpc>
                <a:spcPct val="90000"/>
              </a:lnSpc>
              <a:spcBef>
                <a:spcPts val="1000"/>
              </a:spcBef>
              <a:spcAft>
                <a:spcPct val="0"/>
              </a:spcAft>
              <a:buClrTx/>
              <a:buSzTx/>
              <a:tabLst/>
            </a:pPr>
            <a:r>
              <a:rPr kumimoji="0" lang="es-ES" altLang="es-MX" sz="1600" b="0" i="0" u="none" strike="noStrike" kern="1200" cap="none" normalizeH="0" baseline="0">
                <a:ln>
                  <a:noFill/>
                </a:ln>
                <a:effectLst/>
                <a:latin typeface="+mn-lt"/>
                <a:ea typeface="+mn-ea"/>
                <a:cs typeface="+mn-cs"/>
              </a:rPr>
              <a:t>Durante el flujo de energía en los ecosistemas, gran parte de la energía se pierde y no puede ser reutilizada. Esta pérdida ocurre debido a funciones vitales como la respiración, el movimiento, el crecimiento y la reproducción de los organismos. La energía se disipa al ambiente en forma de calor, lo que explica por qué la energía no se recicla y debe ingresar constantemente al ecosistema.</a:t>
            </a:r>
          </a:p>
        </p:txBody>
      </p:sp>
      <p:sp>
        <p:nvSpPr>
          <p:cNvPr id="11" name="Slide Number Placeholder 4">
            <a:extLst>
              <a:ext uri="{FF2B5EF4-FFF2-40B4-BE49-F238E27FC236}">
                <a16:creationId xmlns:a16="http://schemas.microsoft.com/office/drawing/2014/main" id="{2D1223F5-4C34-1F1A-92A4-DE8E5A788DD8}"/>
              </a:ext>
            </a:extLst>
          </p:cNvPr>
          <p:cNvSpPr>
            <a:spLocks noGrp="1"/>
          </p:cNvSpPr>
          <p:nvPr>
            <p:ph type="sldNum" sz="quarter" idx="14"/>
          </p:nvPr>
        </p:nvSpPr>
        <p:spPr>
          <a:xfrm>
            <a:off x="11496369" y="6155190"/>
            <a:ext cx="432000" cy="432000"/>
          </a:xfrm>
        </p:spPr>
        <p:txBody>
          <a:bodyPr/>
          <a:lstStyle/>
          <a:p>
            <a:pPr rtl="0">
              <a:spcAft>
                <a:spcPts val="600"/>
              </a:spcAft>
            </a:pPr>
            <a:fld id="{19B51A1E-902D-48AF-9020-955120F399B6}" type="slidenum">
              <a:rPr lang="es-ES" noProof="0" smtClean="0"/>
              <a:pPr rtl="0">
                <a:spcAft>
                  <a:spcPts val="600"/>
                </a:spcAft>
              </a:pPr>
              <a:t>24</a:t>
            </a:fld>
            <a:endParaRPr lang="es-ES" noProof="0"/>
          </a:p>
        </p:txBody>
      </p:sp>
    </p:spTree>
    <p:extLst>
      <p:ext uri="{BB962C8B-B14F-4D97-AF65-F5344CB8AC3E}">
        <p14:creationId xmlns:p14="http://schemas.microsoft.com/office/powerpoint/2010/main" val="102209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AEADF-ECD4-DE9C-0C31-EC4481B927DD}"/>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86BA42B-B66B-2DAA-F9A1-B8D22E5BFCB9}"/>
              </a:ext>
            </a:extLst>
          </p:cNvPr>
          <p:cNvPicPr>
            <a:picLocks noChangeAspect="1"/>
          </p:cNvPicPr>
          <p:nvPr/>
        </p:nvPicPr>
        <p:blipFill>
          <a:blip r:embed="rId3"/>
          <a:srcRect l="67157" t="13209" b="7842"/>
          <a:stretch>
            <a:fillRect/>
          </a:stretch>
        </p:blipFill>
        <p:spPr>
          <a:xfrm>
            <a:off x="1008357" y="86714"/>
            <a:ext cx="4165999" cy="6684572"/>
          </a:xfrm>
          <a:prstGeom prst="rect">
            <a:avLst/>
          </a:prstGeom>
          <a:noFill/>
        </p:spPr>
      </p:pic>
      <p:sp>
        <p:nvSpPr>
          <p:cNvPr id="2" name="Título 1">
            <a:extLst>
              <a:ext uri="{FF2B5EF4-FFF2-40B4-BE49-F238E27FC236}">
                <a16:creationId xmlns:a16="http://schemas.microsoft.com/office/drawing/2014/main" id="{47B5F05A-F667-BB02-6990-9AC17F3FE266}"/>
              </a:ext>
            </a:extLst>
          </p:cNvPr>
          <p:cNvSpPr>
            <a:spLocks noGrp="1"/>
          </p:cNvSpPr>
          <p:nvPr>
            <p:ph type="ctrTitle"/>
          </p:nvPr>
        </p:nvSpPr>
        <p:spPr>
          <a:xfrm>
            <a:off x="6095999" y="86714"/>
            <a:ext cx="6009287" cy="4068402"/>
          </a:xfrm>
        </p:spPr>
        <p:txBody>
          <a:bodyPr vert="horz" lIns="288000" tIns="0" rIns="432000" bIns="144000" rtlCol="0" anchor="b">
            <a:normAutofit/>
          </a:bodyPr>
          <a:lstStyle/>
          <a:p>
            <a:r>
              <a:rPr lang="es-ES" kern="1200" spc="-150">
                <a:latin typeface="+mj-lt"/>
                <a:ea typeface="+mj-ea"/>
                <a:cs typeface="+mj-cs"/>
              </a:rPr>
              <a:t>Importancia del flujo de energia</a:t>
            </a:r>
          </a:p>
        </p:txBody>
      </p:sp>
      <p:sp>
        <p:nvSpPr>
          <p:cNvPr id="5" name="Rectangle 1">
            <a:extLst>
              <a:ext uri="{FF2B5EF4-FFF2-40B4-BE49-F238E27FC236}">
                <a16:creationId xmlns:a16="http://schemas.microsoft.com/office/drawing/2014/main" id="{4568B197-566E-0A96-74BC-4A88F84CD4E7}"/>
              </a:ext>
            </a:extLst>
          </p:cNvPr>
          <p:cNvSpPr>
            <a:spLocks noChangeArrowheads="1"/>
          </p:cNvSpPr>
          <p:nvPr/>
        </p:nvSpPr>
        <p:spPr bwMode="auto">
          <a:xfrm>
            <a:off x="6095999" y="4152672"/>
            <a:ext cx="6009287" cy="1818422"/>
          </a:xfrm>
          <a:prstGeom prst="rect">
            <a:avLst/>
          </a:prstGeom>
          <a:solidFill>
            <a:schemeClr val="bg1">
              <a:lumMod val="95000"/>
              <a:alpha val="80000"/>
            </a:schemeClr>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288000" tIns="144000" rIns="432000" bIns="0" numCol="1" rtlCol="0" anchorCtr="0" compatLnSpc="1">
            <a:prstTxWarp prst="textNoShape">
              <a:avLst/>
            </a:prstTxWarp>
            <a:normAutofit/>
          </a:bodyPr>
          <a:lstStyle/>
          <a:p>
            <a:pPr marR="0" lvl="0" algn="r" fontAlgn="base">
              <a:lnSpc>
                <a:spcPct val="90000"/>
              </a:lnSpc>
              <a:spcBef>
                <a:spcPts val="1000"/>
              </a:spcBef>
              <a:spcAft>
                <a:spcPct val="0"/>
              </a:spcAft>
              <a:buClrTx/>
              <a:buSzTx/>
              <a:tabLst/>
            </a:pPr>
            <a:r>
              <a:rPr kumimoji="0" lang="es-ES" altLang="es-MX" sz="1600" b="0" i="0" u="none" strike="noStrike" kern="1200" cap="none" normalizeH="0" baseline="0">
                <a:ln>
                  <a:noFill/>
                </a:ln>
                <a:effectLst/>
                <a:latin typeface="+mn-lt"/>
                <a:ea typeface="+mn-ea"/>
                <a:cs typeface="+mn-cs"/>
              </a:rPr>
              <a:t>El flujo de energía es fundamental para el funcionamiento de los ecosistemas, ya que permite la supervivencia de los organismos y el mantenimiento del equilibrio ecológico. Gracias a este proceso se sostienen las cadenas alimenticias, se regula el tamaño de las poblaciones y se conserva la biodiversidad. Sin un flujo continuo de energía, los ecosistemas no podrían existir.</a:t>
            </a:r>
          </a:p>
        </p:txBody>
      </p:sp>
      <p:sp>
        <p:nvSpPr>
          <p:cNvPr id="11" name="Slide Number Placeholder 4">
            <a:extLst>
              <a:ext uri="{FF2B5EF4-FFF2-40B4-BE49-F238E27FC236}">
                <a16:creationId xmlns:a16="http://schemas.microsoft.com/office/drawing/2014/main" id="{5609102E-1A3C-E026-0C85-A4A2730D23F3}"/>
              </a:ext>
            </a:extLst>
          </p:cNvPr>
          <p:cNvSpPr>
            <a:spLocks noGrp="1"/>
          </p:cNvSpPr>
          <p:nvPr>
            <p:ph type="sldNum" sz="quarter" idx="14"/>
          </p:nvPr>
        </p:nvSpPr>
        <p:spPr>
          <a:xfrm>
            <a:off x="11496369" y="6155190"/>
            <a:ext cx="432000" cy="432000"/>
          </a:xfrm>
        </p:spPr>
        <p:txBody>
          <a:bodyPr/>
          <a:lstStyle/>
          <a:p>
            <a:pPr rtl="0">
              <a:spcAft>
                <a:spcPts val="600"/>
              </a:spcAft>
            </a:pPr>
            <a:fld id="{19B51A1E-902D-48AF-9020-955120F399B6}" type="slidenum">
              <a:rPr lang="es-ES" noProof="0" smtClean="0"/>
              <a:pPr rtl="0">
                <a:spcAft>
                  <a:spcPts val="600"/>
                </a:spcAft>
              </a:pPr>
              <a:t>25</a:t>
            </a:fld>
            <a:endParaRPr lang="es-ES" noProof="0"/>
          </a:p>
        </p:txBody>
      </p:sp>
    </p:spTree>
    <p:extLst>
      <p:ext uri="{BB962C8B-B14F-4D97-AF65-F5344CB8AC3E}">
        <p14:creationId xmlns:p14="http://schemas.microsoft.com/office/powerpoint/2010/main" val="235548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B35F9-2E73-6BBE-F14E-11F4B19C614A}"/>
            </a:ext>
          </a:extLst>
        </p:cNvPr>
        <p:cNvGrpSpPr/>
        <p:nvPr/>
      </p:nvGrpSpPr>
      <p:grpSpPr>
        <a:xfrm>
          <a:off x="0" y="0"/>
          <a:ext cx="0" cy="0"/>
          <a:chOff x="0" y="0"/>
          <a:chExt cx="0" cy="0"/>
        </a:xfrm>
      </p:grpSpPr>
      <p:pic>
        <p:nvPicPr>
          <p:cNvPr id="1028" name="Picture 4" descr="Cuáles son los COMPONENTES de un ECOSISTEMA">
            <a:extLst>
              <a:ext uri="{FF2B5EF4-FFF2-40B4-BE49-F238E27FC236}">
                <a16:creationId xmlns:a16="http://schemas.microsoft.com/office/drawing/2014/main" id="{BB5D1B5D-3590-04A1-E2FB-4622BD171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65" r="-1" b="9494"/>
          <a:stretch>
            <a:fillRect/>
          </a:stretch>
        </p:blipFill>
        <p:spPr bwMode="auto">
          <a:xfrm>
            <a:off x="86715" y="86714"/>
            <a:ext cx="12018572" cy="6684572"/>
          </a:xfrm>
          <a:prstGeom prst="rect">
            <a:avLst/>
          </a:prstGeom>
          <a:solidFill>
            <a:srgbClr val="FFFFFF"/>
          </a:solidFill>
        </p:spPr>
      </p:pic>
      <p:sp>
        <p:nvSpPr>
          <p:cNvPr id="16" name="TextBox 15">
            <a:extLst>
              <a:ext uri="{FF2B5EF4-FFF2-40B4-BE49-F238E27FC236}">
                <a16:creationId xmlns:a16="http://schemas.microsoft.com/office/drawing/2014/main" id="{0D7E18A8-67CB-CAD7-D06B-BA45609C1334}"/>
              </a:ext>
            </a:extLst>
          </p:cNvPr>
          <p:cNvSpPr txBox="1"/>
          <p:nvPr/>
        </p:nvSpPr>
        <p:spPr>
          <a:xfrm>
            <a:off x="2494607" y="4429912"/>
            <a:ext cx="7202786" cy="2135780"/>
          </a:xfrm>
          <a:prstGeom prst="rect">
            <a:avLst/>
          </a:prstGeom>
          <a:solidFill>
            <a:schemeClr val="tx1">
              <a:alpha val="90000"/>
            </a:schemeClr>
          </a:solidFill>
        </p:spPr>
        <p:txBody>
          <a:bodyPr rot="0" spcFirstLastPara="0" vertOverflow="overflow" horzOverflow="overflow" vert="horz" lIns="216000" tIns="144000" rIns="216000" bIns="0" numCol="1" spcCol="0" rtlCol="0" fromWordArt="0" anchorCtr="0" forceAA="0" compatLnSpc="1">
            <a:prstTxWarp prst="textNoShape">
              <a:avLst/>
            </a:prstTxWarp>
            <a:normAutofit/>
          </a:bodyPr>
          <a:lstStyle/>
          <a:p>
            <a:pPr>
              <a:lnSpc>
                <a:spcPct val="90000"/>
              </a:lnSpc>
              <a:spcBef>
                <a:spcPts val="1000"/>
              </a:spcBef>
            </a:pPr>
            <a:r>
              <a:rPr lang="es-ES" sz="2000" kern="1200">
                <a:solidFill>
                  <a:schemeClr val="bg1"/>
                </a:solidFill>
                <a:latin typeface="+mn-lt"/>
                <a:ea typeface="+mn-ea"/>
                <a:cs typeface="+mn-cs"/>
              </a:rPr>
              <a:t>Los seres vivos desempeñan roles fundamentales en los ecosistemas clasificándose principalmente como </a:t>
            </a:r>
            <a:r>
              <a:rPr lang="es-ES" sz="2000" b="1" u="sng" kern="1200">
                <a:solidFill>
                  <a:schemeClr val="bg1"/>
                </a:solidFill>
                <a:latin typeface="+mn-lt"/>
                <a:ea typeface="+mn-ea"/>
                <a:cs typeface="+mn-cs"/>
              </a:rPr>
              <a:t>productores</a:t>
            </a:r>
            <a:r>
              <a:rPr lang="es-ES" sz="2000" kern="1200">
                <a:solidFill>
                  <a:schemeClr val="bg1"/>
                </a:solidFill>
                <a:latin typeface="+mn-lt"/>
                <a:ea typeface="+mn-ea"/>
                <a:cs typeface="+mn-cs"/>
              </a:rPr>
              <a:t>, </a:t>
            </a:r>
            <a:r>
              <a:rPr lang="es-ES" sz="2000" b="1" u="sng" kern="1200">
                <a:solidFill>
                  <a:schemeClr val="bg1"/>
                </a:solidFill>
                <a:latin typeface="+mn-lt"/>
                <a:ea typeface="+mn-ea"/>
                <a:cs typeface="+mn-cs"/>
              </a:rPr>
              <a:t>consumidores</a:t>
            </a:r>
            <a:r>
              <a:rPr lang="es-ES" sz="2000" kern="1200">
                <a:solidFill>
                  <a:schemeClr val="bg1"/>
                </a:solidFill>
                <a:latin typeface="+mn-lt"/>
                <a:ea typeface="+mn-ea"/>
                <a:cs typeface="+mn-cs"/>
              </a:rPr>
              <a:t> o </a:t>
            </a:r>
            <a:r>
              <a:rPr lang="es-ES" sz="2000" b="1" u="sng" kern="1200">
                <a:solidFill>
                  <a:schemeClr val="bg1"/>
                </a:solidFill>
                <a:latin typeface="+mn-lt"/>
                <a:ea typeface="+mn-ea"/>
                <a:cs typeface="+mn-cs"/>
              </a:rPr>
              <a:t>descomponedores. </a:t>
            </a:r>
            <a:r>
              <a:rPr lang="es-ES" sz="2000" kern="1200">
                <a:solidFill>
                  <a:schemeClr val="bg1"/>
                </a:solidFill>
                <a:latin typeface="+mn-lt"/>
                <a:ea typeface="+mn-ea"/>
                <a:cs typeface="+mn-cs"/>
              </a:rPr>
              <a:t>Estos organismos mantienen el equilibrio ecológico, controlan el flujo de energía a través de la cadena trófica, reciclan nutrientes y regulan los ciclos del agua y carbono. Sus interacciones son cruciales para la supervivencia de la biósfera.</a:t>
            </a:r>
          </a:p>
        </p:txBody>
      </p:sp>
      <p:sp>
        <p:nvSpPr>
          <p:cNvPr id="13" name="Slide Number Placeholder 12" hidden="1">
            <a:extLst>
              <a:ext uri="{FF2B5EF4-FFF2-40B4-BE49-F238E27FC236}">
                <a16:creationId xmlns:a16="http://schemas.microsoft.com/office/drawing/2014/main" id="{BC8B8EE7-F654-5D4A-BF23-68FD83199230}"/>
              </a:ext>
            </a:extLst>
          </p:cNvPr>
          <p:cNvSpPr>
            <a:spLocks noGrp="1"/>
          </p:cNvSpPr>
          <p:nvPr>
            <p:ph type="sldNum" sz="quarter" idx="4294967295"/>
          </p:nvPr>
        </p:nvSpPr>
        <p:spPr>
          <a:xfrm>
            <a:off x="11496369" y="6155190"/>
            <a:ext cx="432000" cy="432000"/>
          </a:xfrm>
        </p:spPr>
        <p:txBody>
          <a:bodyPr vert="horz" lIns="0" tIns="0" rIns="0" bIns="0" rtlCol="0" anchor="ctr">
            <a:normAutofit/>
          </a:bodyPr>
          <a:lstStyle/>
          <a:p>
            <a:pPr>
              <a:spcAft>
                <a:spcPts val="600"/>
              </a:spcAft>
            </a:pPr>
            <a:fld id="{19B51A1E-902D-48AF-9020-955120F399B6}" type="slidenum">
              <a:rPr lang="es-ES" smtClean="0"/>
              <a:pPr>
                <a:spcAft>
                  <a:spcPts val="600"/>
                </a:spcAft>
              </a:pPr>
              <a:t>26</a:t>
            </a:fld>
            <a:endParaRPr lang="es-ES"/>
          </a:p>
        </p:txBody>
      </p:sp>
      <p:sp>
        <p:nvSpPr>
          <p:cNvPr id="5" name="TextBox 15">
            <a:extLst>
              <a:ext uri="{FF2B5EF4-FFF2-40B4-BE49-F238E27FC236}">
                <a16:creationId xmlns:a16="http://schemas.microsoft.com/office/drawing/2014/main" id="{F69F27B9-B4BD-3CC7-0486-B2C9BF3C5426}"/>
              </a:ext>
            </a:extLst>
          </p:cNvPr>
          <p:cNvSpPr txBox="1"/>
          <p:nvPr/>
        </p:nvSpPr>
        <p:spPr>
          <a:xfrm>
            <a:off x="2494607" y="292308"/>
            <a:ext cx="7202786" cy="1199623"/>
          </a:xfrm>
          <a:prstGeom prst="rect">
            <a:avLst/>
          </a:prstGeom>
          <a:solidFill>
            <a:schemeClr val="tx1">
              <a:alpha val="90000"/>
            </a:schemeClr>
          </a:solidFill>
        </p:spPr>
        <p:txBody>
          <a:bodyPr rot="0" spcFirstLastPara="0" vertOverflow="overflow" horzOverflow="overflow" vert="horz" lIns="216000" tIns="144000" rIns="216000" bIns="0" numCol="1" spcCol="0" rtlCol="0" fromWordArt="0" anchorCtr="0" forceAA="0" compatLnSpc="1">
            <a:prstTxWarp prst="textNoShape">
              <a:avLst/>
            </a:prstTxWarp>
            <a:normAutofit/>
          </a:bodyPr>
          <a:lstStyle/>
          <a:p>
            <a:pPr algn="ctr">
              <a:lnSpc>
                <a:spcPct val="90000"/>
              </a:lnSpc>
              <a:spcBef>
                <a:spcPts val="1000"/>
              </a:spcBef>
            </a:pPr>
            <a:r>
              <a:rPr lang="es-ES" sz="3600" kern="1200">
                <a:solidFill>
                  <a:schemeClr val="bg1"/>
                </a:solidFill>
                <a:latin typeface="+mj-lt"/>
                <a:ea typeface="+mn-ea"/>
                <a:cs typeface="+mn-cs"/>
              </a:rPr>
              <a:t>Capitulo 3: Rol de los seres vivos en los ecosistemas.</a:t>
            </a:r>
          </a:p>
        </p:txBody>
      </p:sp>
      <p:pic>
        <p:nvPicPr>
          <p:cNvPr id="8" name="Imagen 7" descr="Calendario, Mapa&#10;&#10;El contenido generado por IA puede ser incorrecto.">
            <a:extLst>
              <a:ext uri="{FF2B5EF4-FFF2-40B4-BE49-F238E27FC236}">
                <a16:creationId xmlns:a16="http://schemas.microsoft.com/office/drawing/2014/main" id="{1D9778A8-51AB-A613-4496-E7B4CE56C58C}"/>
              </a:ext>
            </a:extLst>
          </p:cNvPr>
          <p:cNvPicPr>
            <a:picLocks noChangeAspect="1"/>
          </p:cNvPicPr>
          <p:nvPr/>
        </p:nvPicPr>
        <p:blipFill>
          <a:blip r:embed="rId3"/>
          <a:srcRect b="14782"/>
          <a:stretch>
            <a:fillRect/>
          </a:stretch>
        </p:blipFill>
        <p:spPr>
          <a:xfrm>
            <a:off x="3573437" y="1527795"/>
            <a:ext cx="5045126" cy="2866252"/>
          </a:xfrm>
          <a:prstGeom prst="rect">
            <a:avLst/>
          </a:prstGeom>
        </p:spPr>
      </p:pic>
    </p:spTree>
    <p:extLst>
      <p:ext uri="{BB962C8B-B14F-4D97-AF65-F5344CB8AC3E}">
        <p14:creationId xmlns:p14="http://schemas.microsoft.com/office/powerpoint/2010/main" val="240075667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7086-DF07-B964-270D-C23A9B0E82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791A62-4CE1-E9A1-EB20-59EC6B34E189}"/>
              </a:ext>
            </a:extLst>
          </p:cNvPr>
          <p:cNvSpPr>
            <a:spLocks noGrp="1"/>
          </p:cNvSpPr>
          <p:nvPr>
            <p:ph type="ctrTitle"/>
          </p:nvPr>
        </p:nvSpPr>
        <p:spPr>
          <a:xfrm>
            <a:off x="4649073" y="85724"/>
            <a:ext cx="7465854" cy="724268"/>
          </a:xfrm>
        </p:spPr>
        <p:txBody>
          <a:bodyPr/>
          <a:lstStyle/>
          <a:p>
            <a:pPr algn="l"/>
            <a:r>
              <a:rPr lang="es-MX" dirty="0"/>
              <a:t>Productores autótrofos:</a:t>
            </a:r>
          </a:p>
        </p:txBody>
      </p:sp>
      <p:sp>
        <p:nvSpPr>
          <p:cNvPr id="4" name="Marcador de número de diapositiva 3">
            <a:extLst>
              <a:ext uri="{FF2B5EF4-FFF2-40B4-BE49-F238E27FC236}">
                <a16:creationId xmlns:a16="http://schemas.microsoft.com/office/drawing/2014/main" id="{E61E1B29-11DC-3F45-8978-BFCB523EA589}"/>
              </a:ext>
            </a:extLst>
          </p:cNvPr>
          <p:cNvSpPr>
            <a:spLocks noGrp="1"/>
          </p:cNvSpPr>
          <p:nvPr>
            <p:ph type="sldNum" sz="quarter" idx="14"/>
          </p:nvPr>
        </p:nvSpPr>
        <p:spPr/>
        <p:txBody>
          <a:bodyPr/>
          <a:lstStyle/>
          <a:p>
            <a:pPr rtl="0"/>
            <a:fld id="{19B51A1E-902D-48AF-9020-955120F399B6}" type="slidenum">
              <a:rPr lang="es-ES" noProof="0" smtClean="0"/>
              <a:pPr rtl="0"/>
              <a:t>27</a:t>
            </a:fld>
            <a:endParaRPr lang="es-ES" noProof="0"/>
          </a:p>
        </p:txBody>
      </p:sp>
      <p:sp>
        <p:nvSpPr>
          <p:cNvPr id="22" name="CuadroTexto 21">
            <a:extLst>
              <a:ext uri="{FF2B5EF4-FFF2-40B4-BE49-F238E27FC236}">
                <a16:creationId xmlns:a16="http://schemas.microsoft.com/office/drawing/2014/main" id="{24A4D3F8-0957-59BF-2AC3-8C9D133F50CB}"/>
              </a:ext>
            </a:extLst>
          </p:cNvPr>
          <p:cNvSpPr txBox="1"/>
          <p:nvPr/>
        </p:nvSpPr>
        <p:spPr>
          <a:xfrm>
            <a:off x="4649073" y="809992"/>
            <a:ext cx="7465854" cy="5632311"/>
          </a:xfrm>
          <a:prstGeom prst="rect">
            <a:avLst/>
          </a:prstGeom>
          <a:noFill/>
        </p:spPr>
        <p:txBody>
          <a:bodyPr wrap="square">
            <a:spAutoFit/>
          </a:bodyPr>
          <a:lstStyle/>
          <a:p>
            <a:pPr algn="l"/>
            <a:r>
              <a:rPr lang="es-MX">
                <a:latin typeface="Arial" panose="020B0604020202020204" pitchFamily="34" charset="0"/>
                <a:cs typeface="Arial" panose="020B0604020202020204" pitchFamily="34" charset="0"/>
              </a:rPr>
              <a:t>Los productores, son aquellos capaces de sintetizar su propio alimento a partir de sustancias inorgánicas mediante procesos como la fotosíntesis o la quimiosíntesis. Su función principal es transformar la energía solar en energía química almacenada en compuestos orgánicos. Además, generan oxígeno como subproducto de la fotosíntesis y constituyen la base de las cadenas y redes tróficas, ya que proporcionan la materia y energía necesarias para los demás niveles del ecosistema</a:t>
            </a:r>
            <a:r>
              <a:rPr lang="es-MX" b="1">
                <a:latin typeface="Arial" panose="020B0604020202020204" pitchFamily="34" charset="0"/>
                <a:cs typeface="Arial" panose="020B0604020202020204" pitchFamily="34" charset="0"/>
              </a:rPr>
              <a:t>.</a:t>
            </a:r>
          </a:p>
          <a:p>
            <a:pPr algn="l"/>
            <a:r>
              <a:rPr lang="es-MX" b="1">
                <a:latin typeface="Arial" panose="020B0604020202020204" pitchFamily="34" charset="0"/>
                <a:cs typeface="Arial" panose="020B0604020202020204" pitchFamily="34" charset="0"/>
              </a:rPr>
              <a:t>Características y tipos principales:</a:t>
            </a:r>
          </a:p>
          <a:p>
            <a:pPr marL="285750" indent="-285750" algn="l">
              <a:buFont typeface="Arial" panose="020B0604020202020204" pitchFamily="34" charset="0"/>
              <a:buChar char="•"/>
            </a:pPr>
            <a:r>
              <a:rPr lang="es-MX" u="sng">
                <a:latin typeface="Arial" panose="020B0604020202020204" pitchFamily="34" charset="0"/>
                <a:cs typeface="Arial" panose="020B0604020202020204" pitchFamily="34" charset="0"/>
              </a:rPr>
              <a:t>Fotosintéticos (fotótrofos): </a:t>
            </a:r>
            <a:r>
              <a:rPr lang="es-MX">
                <a:latin typeface="Arial" panose="020B0604020202020204" pitchFamily="34" charset="0"/>
                <a:cs typeface="Arial" panose="020B0604020202020204" pitchFamily="34" charset="0"/>
              </a:rPr>
              <a:t>Utilizan la luz solar para convertir agua y dióxido de carbono en glucosa y oxígeno, a través de la clorofila (plantas, algas y cianobacterias).</a:t>
            </a:r>
          </a:p>
          <a:p>
            <a:pPr marL="285750" indent="-285750" algn="l">
              <a:buFont typeface="Arial" panose="020B0604020202020204" pitchFamily="34" charset="0"/>
              <a:buChar char="•"/>
            </a:pPr>
            <a:r>
              <a:rPr lang="es-MX" u="sng">
                <a:latin typeface="Arial" panose="020B0604020202020204" pitchFamily="34" charset="0"/>
                <a:cs typeface="Arial" panose="020B0604020202020204" pitchFamily="34" charset="0"/>
              </a:rPr>
              <a:t>Quimiosintéticos (</a:t>
            </a:r>
            <a:r>
              <a:rPr lang="es-MX" u="sng" err="1">
                <a:latin typeface="Arial" panose="020B0604020202020204" pitchFamily="34" charset="0"/>
                <a:cs typeface="Arial" panose="020B0604020202020204" pitchFamily="34" charset="0"/>
              </a:rPr>
              <a:t>quimiotrofos</a:t>
            </a:r>
            <a:r>
              <a:rPr lang="es-MX" u="sng">
                <a:latin typeface="Arial" panose="020B0604020202020204" pitchFamily="34" charset="0"/>
                <a:cs typeface="Arial" panose="020B0604020202020204" pitchFamily="34" charset="0"/>
              </a:rPr>
              <a:t>): </a:t>
            </a:r>
            <a:r>
              <a:rPr lang="es-MX">
                <a:latin typeface="Arial" panose="020B0604020202020204" pitchFamily="34" charset="0"/>
                <a:cs typeface="Arial" panose="020B0604020202020204" pitchFamily="34" charset="0"/>
              </a:rPr>
              <a:t>Obtienen energía de reacciones químicas inorgánicas en lugar de la luz (bacterias oxidantes del hierro o bacterias de fuentes hidrotermales).</a:t>
            </a:r>
          </a:p>
          <a:p>
            <a:pPr marL="285750" indent="-285750" algn="l">
              <a:buFont typeface="Arial" panose="020B0604020202020204" pitchFamily="34" charset="0"/>
              <a:buChar char="•"/>
            </a:pPr>
            <a:r>
              <a:rPr lang="es-MX" u="sng">
                <a:latin typeface="Arial" panose="020B0604020202020204" pitchFamily="34" charset="0"/>
                <a:cs typeface="Arial" panose="020B0604020202020204" pitchFamily="34" charset="0"/>
              </a:rPr>
              <a:t>Rol ecológico: </a:t>
            </a:r>
            <a:r>
              <a:rPr lang="es-MX">
                <a:latin typeface="Arial" panose="020B0604020202020204" pitchFamily="34" charset="0"/>
                <a:cs typeface="Arial" panose="020B0604020202020204" pitchFamily="34" charset="0"/>
              </a:rPr>
              <a:t>Son fundamentales para la vida en la tierra, ya que liberan el oxígeno y proporcionan energía para los organismos heterótrofos.</a:t>
            </a:r>
          </a:p>
          <a:p>
            <a:pPr algn="l"/>
            <a:r>
              <a:rPr lang="es-MX">
                <a:latin typeface="Arial" panose="020B0604020202020204" pitchFamily="34" charset="0"/>
                <a:cs typeface="Arial" panose="020B0604020202020204" pitchFamily="34" charset="0"/>
              </a:rPr>
              <a:t>A diferencia de los heterótrofos, los autótrofos no consumen a otros seres vivos para sobrevivir, sino que sintetizan su propio alimento.</a:t>
            </a:r>
            <a:r>
              <a:rPr lang="es-MX" b="1">
                <a:latin typeface="Arial" panose="020B0604020202020204" pitchFamily="34" charset="0"/>
                <a:cs typeface="Arial" panose="020B0604020202020204" pitchFamily="34" charset="0"/>
              </a:rPr>
              <a:t> </a:t>
            </a:r>
          </a:p>
        </p:txBody>
      </p:sp>
      <p:pic>
        <p:nvPicPr>
          <p:cNvPr id="6" name="Imagen 5" descr="Diagrama&#10;&#10;El contenido generado por IA puede ser incorrecto.">
            <a:extLst>
              <a:ext uri="{FF2B5EF4-FFF2-40B4-BE49-F238E27FC236}">
                <a16:creationId xmlns:a16="http://schemas.microsoft.com/office/drawing/2014/main" id="{1149DF64-A49A-A415-CDBC-49B5E4FDF9D7}"/>
              </a:ext>
            </a:extLst>
          </p:cNvPr>
          <p:cNvPicPr>
            <a:picLocks noChangeAspect="1"/>
          </p:cNvPicPr>
          <p:nvPr/>
        </p:nvPicPr>
        <p:blipFill>
          <a:blip r:embed="rId2"/>
          <a:stretch>
            <a:fillRect/>
          </a:stretch>
        </p:blipFill>
        <p:spPr>
          <a:xfrm>
            <a:off x="77073" y="85724"/>
            <a:ext cx="4572000" cy="6772276"/>
          </a:xfrm>
          <a:prstGeom prst="rect">
            <a:avLst/>
          </a:prstGeom>
        </p:spPr>
      </p:pic>
    </p:spTree>
    <p:extLst>
      <p:ext uri="{BB962C8B-B14F-4D97-AF65-F5344CB8AC3E}">
        <p14:creationId xmlns:p14="http://schemas.microsoft.com/office/powerpoint/2010/main" val="54477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250" fill="hold"/>
                                        <p:tgtEl>
                                          <p:spTgt spid="22"/>
                                        </p:tgtEl>
                                        <p:attrNameLst>
                                          <p:attrName>ppt_x</p:attrName>
                                        </p:attrNameLst>
                                      </p:cBhvr>
                                      <p:tavLst>
                                        <p:tav tm="0">
                                          <p:val>
                                            <p:strVal val="#ppt_x"/>
                                          </p:val>
                                        </p:tav>
                                        <p:tav tm="100000">
                                          <p:val>
                                            <p:strVal val="#ppt_x"/>
                                          </p:val>
                                        </p:tav>
                                      </p:tavLst>
                                    </p:anim>
                                    <p:anim calcmode="lin" valueType="num">
                                      <p:cBhvr additive="base">
                                        <p:cTn id="13"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5B485-ACEB-67E2-B4C0-F0E7F3A21C4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ABE3C5-1F53-41F0-3BDD-C719119811D0}"/>
              </a:ext>
            </a:extLst>
          </p:cNvPr>
          <p:cNvSpPr>
            <a:spLocks noGrp="1"/>
          </p:cNvSpPr>
          <p:nvPr>
            <p:ph type="ctrTitle"/>
          </p:nvPr>
        </p:nvSpPr>
        <p:spPr>
          <a:xfrm>
            <a:off x="4649073" y="73288"/>
            <a:ext cx="7465854" cy="730827"/>
          </a:xfrm>
        </p:spPr>
        <p:txBody>
          <a:bodyPr/>
          <a:lstStyle/>
          <a:p>
            <a:pPr algn="l"/>
            <a:r>
              <a:rPr lang="es-MX"/>
              <a:t>Consumidores (heterótrofos):</a:t>
            </a:r>
          </a:p>
        </p:txBody>
      </p:sp>
      <p:sp>
        <p:nvSpPr>
          <p:cNvPr id="4" name="Marcador de número de diapositiva 3">
            <a:extLst>
              <a:ext uri="{FF2B5EF4-FFF2-40B4-BE49-F238E27FC236}">
                <a16:creationId xmlns:a16="http://schemas.microsoft.com/office/drawing/2014/main" id="{C6E4CF6E-D775-C42A-1768-FBBB06DADC7F}"/>
              </a:ext>
            </a:extLst>
          </p:cNvPr>
          <p:cNvSpPr>
            <a:spLocks noGrp="1"/>
          </p:cNvSpPr>
          <p:nvPr>
            <p:ph type="sldNum" sz="quarter" idx="14"/>
          </p:nvPr>
        </p:nvSpPr>
        <p:spPr/>
        <p:txBody>
          <a:bodyPr/>
          <a:lstStyle/>
          <a:p>
            <a:pPr rtl="0"/>
            <a:fld id="{19B51A1E-902D-48AF-9020-955120F399B6}" type="slidenum">
              <a:rPr lang="es-ES" noProof="0" smtClean="0"/>
              <a:pPr rtl="0"/>
              <a:t>28</a:t>
            </a:fld>
            <a:endParaRPr lang="es-ES" noProof="0"/>
          </a:p>
        </p:txBody>
      </p:sp>
      <p:sp>
        <p:nvSpPr>
          <p:cNvPr id="22" name="CuadroTexto 21">
            <a:extLst>
              <a:ext uri="{FF2B5EF4-FFF2-40B4-BE49-F238E27FC236}">
                <a16:creationId xmlns:a16="http://schemas.microsoft.com/office/drawing/2014/main" id="{56E9E07E-8B23-C416-81E3-ECF14E34134E}"/>
              </a:ext>
            </a:extLst>
          </p:cNvPr>
          <p:cNvSpPr txBox="1"/>
          <p:nvPr/>
        </p:nvSpPr>
        <p:spPr>
          <a:xfrm>
            <a:off x="4649073" y="824063"/>
            <a:ext cx="7465854" cy="4524315"/>
          </a:xfrm>
          <a:prstGeom prst="rect">
            <a:avLst/>
          </a:prstGeom>
          <a:noFill/>
        </p:spPr>
        <p:txBody>
          <a:bodyPr wrap="square">
            <a:spAutoFit/>
          </a:bodyPr>
          <a:lstStyle/>
          <a:p>
            <a:pPr algn="l"/>
            <a:r>
              <a:rPr lang="es-MX" b="1">
                <a:latin typeface="Arial" panose="020B0604020202020204" pitchFamily="34" charset="0"/>
                <a:cs typeface="Arial" panose="020B0604020202020204" pitchFamily="34" charset="0"/>
              </a:rPr>
              <a:t> </a:t>
            </a:r>
            <a:r>
              <a:rPr lang="es-MX">
                <a:latin typeface="Arial" panose="020B0604020202020204" pitchFamily="34" charset="0"/>
                <a:cs typeface="Arial" panose="020B0604020202020204" pitchFamily="34" charset="0"/>
              </a:rPr>
              <a:t>Los consumidores obtienen energía alimentándose de otros seres vivos. Se clasifican según su posición en la cadena alimentaria:</a:t>
            </a:r>
          </a:p>
          <a:p>
            <a:pPr marL="285750" indent="-285750" algn="l">
              <a:buFont typeface="Arial" panose="020B0604020202020204" pitchFamily="34" charset="0"/>
              <a:buChar char="•"/>
            </a:pPr>
            <a:r>
              <a:rPr lang="es-MX" u="sng">
                <a:latin typeface="Arial" panose="020B0604020202020204" pitchFamily="34" charset="0"/>
                <a:cs typeface="Arial" panose="020B0604020202020204" pitchFamily="34" charset="0"/>
              </a:rPr>
              <a:t>Consumidores primarios (herbívoros): </a:t>
            </a:r>
            <a:r>
              <a:rPr lang="es-MX">
                <a:latin typeface="Arial" panose="020B0604020202020204" pitchFamily="34" charset="0"/>
                <a:cs typeface="Arial" panose="020B0604020202020204" pitchFamily="34" charset="0"/>
              </a:rPr>
              <a:t>Se alimentan directamente de los productores.</a:t>
            </a:r>
          </a:p>
          <a:p>
            <a:pPr marL="285750" indent="-285750" algn="l">
              <a:buFont typeface="Arial" panose="020B0604020202020204" pitchFamily="34" charset="0"/>
              <a:buChar char="•"/>
            </a:pPr>
            <a:r>
              <a:rPr lang="es-MX" sz="1800" u="sng">
                <a:latin typeface="Arial" panose="020B0604020202020204" pitchFamily="34" charset="0"/>
                <a:cs typeface="Arial" panose="020B0604020202020204" pitchFamily="34" charset="0"/>
              </a:rPr>
              <a:t>Consumidores secundarios (carnívoros): </a:t>
            </a:r>
            <a:r>
              <a:rPr lang="es-MX" sz="1800">
                <a:latin typeface="Arial" panose="020B0604020202020204" pitchFamily="34" charset="0"/>
                <a:cs typeface="Arial" panose="020B0604020202020204" pitchFamily="34" charset="0"/>
              </a:rPr>
              <a:t>Se alimentan de herbívoros</a:t>
            </a:r>
          </a:p>
          <a:p>
            <a:pPr marL="285750" indent="-285750" algn="l">
              <a:buFont typeface="Arial" panose="020B0604020202020204" pitchFamily="34" charset="0"/>
              <a:buChar char="•"/>
            </a:pPr>
            <a:r>
              <a:rPr lang="es-MX" u="sng">
                <a:latin typeface="Arial" panose="020B0604020202020204" pitchFamily="34" charset="0"/>
                <a:cs typeface="Arial" panose="020B0604020202020204" pitchFamily="34" charset="0"/>
              </a:rPr>
              <a:t>Consumidores terciarios o depredadores tope: </a:t>
            </a:r>
            <a:r>
              <a:rPr lang="es-MX">
                <a:latin typeface="Arial" panose="020B0604020202020204" pitchFamily="34" charset="0"/>
                <a:cs typeface="Arial" panose="020B0604020202020204" pitchFamily="34" charset="0"/>
              </a:rPr>
              <a:t>Se alimentan de consumidores secundarios (carnívoros o herbívoros). Suelen ser superdepredadores, como leones, águilas, orcas o cocodrilos. Su dieta es principalmente carnívora.</a:t>
            </a:r>
          </a:p>
          <a:p>
            <a:pPr marL="285750" indent="-285750" algn="l">
              <a:buFont typeface="Arial" panose="020B0604020202020204" pitchFamily="34" charset="0"/>
              <a:buChar char="•"/>
            </a:pPr>
            <a:r>
              <a:rPr lang="es-MX" sz="1800" u="sng">
                <a:latin typeface="Arial" panose="020B0604020202020204" pitchFamily="34" charset="0"/>
                <a:cs typeface="Arial" panose="020B0604020202020204" pitchFamily="34" charset="0"/>
              </a:rPr>
              <a:t>Omnívoros: </a:t>
            </a:r>
            <a:r>
              <a:rPr lang="es-MX" sz="1800">
                <a:latin typeface="Arial" panose="020B0604020202020204" pitchFamily="34" charset="0"/>
                <a:cs typeface="Arial" panose="020B0604020202020204" pitchFamily="34" charset="0"/>
              </a:rPr>
              <a:t>Consumen una dieta mixta de productores (plantas) y consumidores (animales) como humanos, osos, cerdos, etc.</a:t>
            </a:r>
          </a:p>
          <a:p>
            <a:pPr marL="285750" indent="-285750" algn="l">
              <a:buFont typeface="Arial" panose="020B0604020202020204" pitchFamily="34" charset="0"/>
              <a:buChar char="•"/>
            </a:pPr>
            <a:r>
              <a:rPr lang="es-MX" u="sng" err="1">
                <a:latin typeface="Arial" panose="020B0604020202020204" pitchFamily="34" charset="0"/>
                <a:cs typeface="Arial" panose="020B0604020202020204" pitchFamily="34" charset="0"/>
              </a:rPr>
              <a:t>Saprótrofos</a:t>
            </a:r>
            <a:r>
              <a:rPr lang="es-MX" u="sng">
                <a:latin typeface="Arial" panose="020B0604020202020204" pitchFamily="34" charset="0"/>
                <a:cs typeface="Arial" panose="020B0604020202020204" pitchFamily="34" charset="0"/>
              </a:rPr>
              <a:t>/Descomponedores: </a:t>
            </a:r>
            <a:r>
              <a:rPr lang="es-MX">
                <a:latin typeface="Arial" panose="020B0604020202020204" pitchFamily="34" charset="0"/>
                <a:cs typeface="Arial" panose="020B0604020202020204" pitchFamily="34" charset="0"/>
              </a:rPr>
              <a:t>Absorben materia orgánica en descomposición como hongos, bacterias, etc.</a:t>
            </a:r>
          </a:p>
          <a:p>
            <a:pPr algn="l"/>
            <a:r>
              <a:rPr lang="es-MX" sz="1800">
                <a:latin typeface="Arial" panose="020B0604020202020204" pitchFamily="34" charset="0"/>
                <a:cs typeface="Arial" panose="020B0604020202020204" pitchFamily="34" charset="0"/>
              </a:rPr>
              <a:t>A diferencia de los autótrofos, los heterótrofos son esenciales en los ecosistemas para el reciclaje de nutrientes y el flujo de energía como consumidores primarios, secundarios y terciarios.</a:t>
            </a:r>
          </a:p>
        </p:txBody>
      </p:sp>
      <p:pic>
        <p:nvPicPr>
          <p:cNvPr id="5" name="Imagen 4" descr="Foto montaje de un perro y un gato&#10;&#10;El contenido generado por IA puede ser incorrecto.">
            <a:extLst>
              <a:ext uri="{FF2B5EF4-FFF2-40B4-BE49-F238E27FC236}">
                <a16:creationId xmlns:a16="http://schemas.microsoft.com/office/drawing/2014/main" id="{D7460884-D56B-BA59-DBC5-E9031A38D2DF}"/>
              </a:ext>
            </a:extLst>
          </p:cNvPr>
          <p:cNvPicPr>
            <a:picLocks noChangeAspect="1"/>
          </p:cNvPicPr>
          <p:nvPr/>
        </p:nvPicPr>
        <p:blipFill>
          <a:blip r:embed="rId2"/>
          <a:stretch>
            <a:fillRect/>
          </a:stretch>
        </p:blipFill>
        <p:spPr>
          <a:xfrm>
            <a:off x="77073" y="73288"/>
            <a:ext cx="4572000" cy="6711424"/>
          </a:xfrm>
          <a:prstGeom prst="rect">
            <a:avLst/>
          </a:prstGeom>
        </p:spPr>
      </p:pic>
    </p:spTree>
    <p:extLst>
      <p:ext uri="{BB962C8B-B14F-4D97-AF65-F5344CB8AC3E}">
        <p14:creationId xmlns:p14="http://schemas.microsoft.com/office/powerpoint/2010/main" val="84569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250" fill="hold"/>
                                        <p:tgtEl>
                                          <p:spTgt spid="22"/>
                                        </p:tgtEl>
                                        <p:attrNameLst>
                                          <p:attrName>ppt_x</p:attrName>
                                        </p:attrNameLst>
                                      </p:cBhvr>
                                      <p:tavLst>
                                        <p:tav tm="0">
                                          <p:val>
                                            <p:strVal val="#ppt_x"/>
                                          </p:val>
                                        </p:tav>
                                        <p:tav tm="100000">
                                          <p:val>
                                            <p:strVal val="#ppt_x"/>
                                          </p:val>
                                        </p:tav>
                                      </p:tavLst>
                                    </p:anim>
                                    <p:anim calcmode="lin" valueType="num">
                                      <p:cBhvr additive="base">
                                        <p:cTn id="13"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C2541-2B09-38A4-DB14-E7AB223257F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F9ABC65-A31B-67A6-BD3E-49596CD14B13}"/>
              </a:ext>
            </a:extLst>
          </p:cNvPr>
          <p:cNvSpPr>
            <a:spLocks noGrp="1"/>
          </p:cNvSpPr>
          <p:nvPr>
            <p:ph type="ctrTitle"/>
          </p:nvPr>
        </p:nvSpPr>
        <p:spPr>
          <a:xfrm>
            <a:off x="4649073" y="73288"/>
            <a:ext cx="7465854" cy="730827"/>
          </a:xfrm>
        </p:spPr>
        <p:txBody>
          <a:bodyPr/>
          <a:lstStyle/>
          <a:p>
            <a:pPr algn="l"/>
            <a:r>
              <a:rPr lang="es-MX"/>
              <a:t>Descomponedores y detritívoros:</a:t>
            </a:r>
          </a:p>
        </p:txBody>
      </p:sp>
      <p:sp>
        <p:nvSpPr>
          <p:cNvPr id="4" name="Marcador de número de diapositiva 3">
            <a:extLst>
              <a:ext uri="{FF2B5EF4-FFF2-40B4-BE49-F238E27FC236}">
                <a16:creationId xmlns:a16="http://schemas.microsoft.com/office/drawing/2014/main" id="{6619CF5B-61EC-DABD-7DDB-6518F8FF69B9}"/>
              </a:ext>
            </a:extLst>
          </p:cNvPr>
          <p:cNvSpPr>
            <a:spLocks noGrp="1"/>
          </p:cNvSpPr>
          <p:nvPr>
            <p:ph type="sldNum" sz="quarter" idx="14"/>
          </p:nvPr>
        </p:nvSpPr>
        <p:spPr/>
        <p:txBody>
          <a:bodyPr/>
          <a:lstStyle/>
          <a:p>
            <a:pPr rtl="0"/>
            <a:fld id="{19B51A1E-902D-48AF-9020-955120F399B6}" type="slidenum">
              <a:rPr lang="es-ES" noProof="0" smtClean="0"/>
              <a:pPr rtl="0"/>
              <a:t>29</a:t>
            </a:fld>
            <a:endParaRPr lang="es-ES" noProof="0"/>
          </a:p>
        </p:txBody>
      </p:sp>
      <p:sp>
        <p:nvSpPr>
          <p:cNvPr id="22" name="CuadroTexto 21">
            <a:extLst>
              <a:ext uri="{FF2B5EF4-FFF2-40B4-BE49-F238E27FC236}">
                <a16:creationId xmlns:a16="http://schemas.microsoft.com/office/drawing/2014/main" id="{E62F64A1-4385-7FD2-FB73-04BFED6FA36A}"/>
              </a:ext>
            </a:extLst>
          </p:cNvPr>
          <p:cNvSpPr txBox="1"/>
          <p:nvPr/>
        </p:nvSpPr>
        <p:spPr>
          <a:xfrm>
            <a:off x="4649073" y="824063"/>
            <a:ext cx="7465854" cy="5355312"/>
          </a:xfrm>
          <a:prstGeom prst="rect">
            <a:avLst/>
          </a:prstGeom>
          <a:noFill/>
        </p:spPr>
        <p:txBody>
          <a:bodyPr wrap="square">
            <a:spAutoFit/>
          </a:bodyPr>
          <a:lstStyle/>
          <a:p>
            <a:pPr algn="l"/>
            <a:r>
              <a:rPr lang="es-MX" b="1">
                <a:latin typeface="Arial" panose="020B0604020202020204" pitchFamily="34" charset="0"/>
                <a:cs typeface="Arial" panose="020B0604020202020204" pitchFamily="34" charset="0"/>
              </a:rPr>
              <a:t> </a:t>
            </a:r>
            <a:r>
              <a:rPr lang="es-MX">
                <a:latin typeface="Arial" panose="020B0604020202020204" pitchFamily="34" charset="0"/>
                <a:cs typeface="Arial" panose="020B0604020202020204" pitchFamily="34" charset="0"/>
              </a:rPr>
              <a:t>Los organismos descomponedores y detritívoros son componentes esenciales de los ecosistemas que reciclan la materia orgánica muerta, convirtiéndola en nutrientes inorgánicos. Mientras que los </a:t>
            </a:r>
            <a:r>
              <a:rPr lang="es-MX" u="sng">
                <a:latin typeface="Arial" panose="020B0604020202020204" pitchFamily="34" charset="0"/>
                <a:cs typeface="Arial" panose="020B0604020202020204" pitchFamily="34" charset="0"/>
              </a:rPr>
              <a:t>detritívoros</a:t>
            </a:r>
            <a:r>
              <a:rPr lang="es-MX">
                <a:latin typeface="Arial" panose="020B0604020202020204" pitchFamily="34" charset="0"/>
                <a:cs typeface="Arial" panose="020B0604020202020204" pitchFamily="34" charset="0"/>
              </a:rPr>
              <a:t> (lombrices, cochinillas, milpiés) ingieren y fragmentan físicamente los residuos, los </a:t>
            </a:r>
            <a:r>
              <a:rPr lang="es-MX" u="sng">
                <a:latin typeface="Arial" panose="020B0604020202020204" pitchFamily="34" charset="0"/>
                <a:cs typeface="Arial" panose="020B0604020202020204" pitchFamily="34" charset="0"/>
              </a:rPr>
              <a:t>descomponedores</a:t>
            </a:r>
            <a:r>
              <a:rPr lang="es-MX">
                <a:latin typeface="Arial" panose="020B0604020202020204" pitchFamily="34" charset="0"/>
                <a:cs typeface="Arial" panose="020B0604020202020204" pitchFamily="34" charset="0"/>
              </a:rPr>
              <a:t> (hongos, bacterias) descomponen la materia orgánicamente mediante enzimas y absorben los nutrientes.</a:t>
            </a:r>
          </a:p>
          <a:p>
            <a:pPr algn="l"/>
            <a:r>
              <a:rPr lang="es-MX" sz="1800" b="1">
                <a:latin typeface="Arial" panose="020B0604020202020204" pitchFamily="34" charset="0"/>
                <a:cs typeface="Arial" panose="020B0604020202020204" pitchFamily="34" charset="0"/>
              </a:rPr>
              <a:t>Diferencias y funciones clave:</a:t>
            </a:r>
          </a:p>
          <a:p>
            <a:pPr marL="285750" indent="-285750" algn="l">
              <a:buFont typeface="Arial" panose="020B0604020202020204" pitchFamily="34" charset="0"/>
              <a:buChar char="•"/>
            </a:pPr>
            <a:r>
              <a:rPr lang="es-MX" u="sng">
                <a:latin typeface="Arial" panose="020B0604020202020204" pitchFamily="34" charset="0"/>
                <a:cs typeface="Arial" panose="020B0604020202020204" pitchFamily="34" charset="0"/>
              </a:rPr>
              <a:t>Detritívoros (consumidores de deterioros): </a:t>
            </a:r>
            <a:r>
              <a:rPr lang="es-MX">
                <a:latin typeface="Arial" panose="020B0604020202020204" pitchFamily="34" charset="0"/>
                <a:cs typeface="Arial" panose="020B0604020202020204" pitchFamily="34" charset="0"/>
              </a:rPr>
              <a:t>Son animales que comen materia vegetal y animal muerta, incluyendo heces, fragmentándola para facilitar la acción de los hongos y bacterias.</a:t>
            </a:r>
          </a:p>
          <a:p>
            <a:pPr marL="285750" indent="-285750" algn="l">
              <a:buFont typeface="Arial" panose="020B0604020202020204" pitchFamily="34" charset="0"/>
              <a:buChar char="•"/>
            </a:pPr>
            <a:r>
              <a:rPr lang="es-MX" sz="1800" u="sng">
                <a:latin typeface="Arial" panose="020B0604020202020204" pitchFamily="34" charset="0"/>
                <a:cs typeface="Arial" panose="020B0604020202020204" pitchFamily="34" charset="0"/>
              </a:rPr>
              <a:t>Descomponedores (saprófitos): </a:t>
            </a:r>
            <a:r>
              <a:rPr lang="es-MX">
                <a:latin typeface="Arial" panose="020B0604020202020204" pitchFamily="34" charset="0"/>
                <a:cs typeface="Arial" panose="020B0604020202020204" pitchFamily="34" charset="0"/>
              </a:rPr>
              <a:t>Generalmente microorganismos que finalizan el proceso de descomposición, transformando la materia orgánica en nutrientes inorgánicos que las plantas pueden reutilizar.</a:t>
            </a:r>
          </a:p>
          <a:p>
            <a:pPr marL="285750" indent="-285750" algn="l">
              <a:buFont typeface="Arial" panose="020B0604020202020204" pitchFamily="34" charset="0"/>
              <a:buChar char="•"/>
            </a:pPr>
            <a:r>
              <a:rPr lang="es-MX" u="sng">
                <a:latin typeface="Arial" panose="020B0604020202020204" pitchFamily="34" charset="0"/>
                <a:cs typeface="Arial" panose="020B0604020202020204" pitchFamily="34" charset="0"/>
              </a:rPr>
              <a:t>Importancia: </a:t>
            </a:r>
            <a:r>
              <a:rPr lang="es-MX">
                <a:latin typeface="Arial" panose="020B0604020202020204" pitchFamily="34" charset="0"/>
                <a:cs typeface="Arial" panose="020B0604020202020204" pitchFamily="34" charset="0"/>
              </a:rPr>
              <a:t>Ambos son el último peldaño de la cadena trófica, permitiendo que la energía y los materiales fluyan de nuevo hacia los productores</a:t>
            </a:r>
          </a:p>
          <a:p>
            <a:pPr algn="l"/>
            <a:r>
              <a:rPr lang="es-MX">
                <a:latin typeface="Arial" panose="020B0604020202020204" pitchFamily="34" charset="0"/>
                <a:cs typeface="Arial" panose="020B0604020202020204" pitchFamily="34" charset="0"/>
              </a:rPr>
              <a:t>Los detritívoros rompen la materia en pedazos pequeños y los descomponedores la mineralizan, trabajando en conjunto para cerrar el ciclo de nutrientes.</a:t>
            </a:r>
            <a:endParaRPr lang="es-MX" sz="1800">
              <a:latin typeface="Arial" panose="020B0604020202020204" pitchFamily="34" charset="0"/>
              <a:cs typeface="Arial" panose="020B0604020202020204" pitchFamily="34" charset="0"/>
            </a:endParaRPr>
          </a:p>
        </p:txBody>
      </p:sp>
      <p:pic>
        <p:nvPicPr>
          <p:cNvPr id="6" name="Imagen 5" descr="Mapa&#10;&#10;El contenido generado por IA puede ser incorrecto.">
            <a:extLst>
              <a:ext uri="{FF2B5EF4-FFF2-40B4-BE49-F238E27FC236}">
                <a16:creationId xmlns:a16="http://schemas.microsoft.com/office/drawing/2014/main" id="{40E917CF-487A-9A2B-9211-1203A5326C44}"/>
              </a:ext>
            </a:extLst>
          </p:cNvPr>
          <p:cNvPicPr>
            <a:picLocks noChangeAspect="1"/>
          </p:cNvPicPr>
          <p:nvPr/>
        </p:nvPicPr>
        <p:blipFill>
          <a:blip r:embed="rId2"/>
          <a:stretch>
            <a:fillRect/>
          </a:stretch>
        </p:blipFill>
        <p:spPr>
          <a:xfrm>
            <a:off x="77073" y="73288"/>
            <a:ext cx="4572000" cy="6711424"/>
          </a:xfrm>
          <a:prstGeom prst="rect">
            <a:avLst/>
          </a:prstGeom>
        </p:spPr>
      </p:pic>
    </p:spTree>
    <p:extLst>
      <p:ext uri="{BB962C8B-B14F-4D97-AF65-F5344CB8AC3E}">
        <p14:creationId xmlns:p14="http://schemas.microsoft.com/office/powerpoint/2010/main" val="25086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250" fill="hold"/>
                                        <p:tgtEl>
                                          <p:spTgt spid="22"/>
                                        </p:tgtEl>
                                        <p:attrNameLst>
                                          <p:attrName>ppt_x</p:attrName>
                                        </p:attrNameLst>
                                      </p:cBhvr>
                                      <p:tavLst>
                                        <p:tav tm="0">
                                          <p:val>
                                            <p:strVal val="#ppt_x"/>
                                          </p:val>
                                        </p:tav>
                                        <p:tav tm="100000">
                                          <p:val>
                                            <p:strVal val="#ppt_x"/>
                                          </p:val>
                                        </p:tav>
                                      </p:tavLst>
                                    </p:anim>
                                    <p:anim calcmode="lin" valueType="num">
                                      <p:cBhvr additive="base">
                                        <p:cTn id="13"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24E6C1-B1C5-40C3-9B90-EF2666FB1C28}"/>
              </a:ext>
            </a:extLst>
          </p:cNvPr>
          <p:cNvSpPr>
            <a:spLocks noGrp="1"/>
          </p:cNvSpPr>
          <p:nvPr>
            <p:ph type="title"/>
          </p:nvPr>
        </p:nvSpPr>
        <p:spPr/>
        <p:txBody>
          <a:bodyPr rtlCol="0"/>
          <a:lstStyle/>
          <a:p>
            <a:r>
              <a:rPr lang="es-ES">
                <a:ea typeface="+mj-lt"/>
                <a:cs typeface="+mj-lt"/>
              </a:rPr>
              <a:t>¿Qué es la Tierra como ecosistema?</a:t>
            </a:r>
            <a:endParaRPr lang="en-US"/>
          </a:p>
        </p:txBody>
      </p:sp>
      <p:sp>
        <p:nvSpPr>
          <p:cNvPr id="7" name="Marcador de texto 6">
            <a:extLst>
              <a:ext uri="{FF2B5EF4-FFF2-40B4-BE49-F238E27FC236}">
                <a16:creationId xmlns:a16="http://schemas.microsoft.com/office/drawing/2014/main" id="{DDC64B4F-EF8E-442A-8D01-0AD7034A6823}"/>
              </a:ext>
            </a:extLst>
          </p:cNvPr>
          <p:cNvSpPr>
            <a:spLocks noGrp="1"/>
          </p:cNvSpPr>
          <p:nvPr>
            <p:ph type="body" sz="quarter" idx="26"/>
          </p:nvPr>
        </p:nvSpPr>
        <p:spPr>
          <a:xfrm>
            <a:off x="431800" y="1001559"/>
            <a:ext cx="11339513" cy="276561"/>
          </a:xfrm>
        </p:spPr>
        <p:txBody>
          <a:bodyPr vert="horz" lIns="0" tIns="0" rIns="0" bIns="0" rtlCol="0" anchor="t">
            <a:noAutofit/>
          </a:bodyPr>
          <a:lstStyle/>
          <a:p>
            <a:r>
              <a:rPr lang="es-ES" sz="2000">
                <a:ea typeface="+mn-lt"/>
                <a:cs typeface="+mn-lt"/>
              </a:rPr>
              <a:t>La Tierra es un </a:t>
            </a:r>
            <a:r>
              <a:rPr lang="es-ES" sz="2000" b="1">
                <a:ea typeface="+mn-lt"/>
                <a:cs typeface="+mn-lt"/>
              </a:rPr>
              <a:t>ecosistema global</a:t>
            </a:r>
            <a:r>
              <a:rPr lang="es-ES" sz="2000">
                <a:ea typeface="+mn-lt"/>
                <a:cs typeface="+mn-lt"/>
              </a:rPr>
              <a:t> donde los seres vivos interactúan con el aire, el agua, el suelo y la energía del Sol, haciendo posible la vida.</a:t>
            </a:r>
            <a:endParaRPr lang="en-US" sz="2400">
              <a:ea typeface="Calibri Light"/>
              <a:cs typeface="Calibri Light"/>
            </a:endParaRPr>
          </a:p>
        </p:txBody>
      </p:sp>
      <p:sp>
        <p:nvSpPr>
          <p:cNvPr id="8" name="Marcador de texto 7">
            <a:extLst>
              <a:ext uri="{FF2B5EF4-FFF2-40B4-BE49-F238E27FC236}">
                <a16:creationId xmlns:a16="http://schemas.microsoft.com/office/drawing/2014/main" id="{E869ACF9-B7F9-4774-B207-2EF789711513}"/>
              </a:ext>
            </a:extLst>
          </p:cNvPr>
          <p:cNvSpPr>
            <a:spLocks noGrp="1"/>
          </p:cNvSpPr>
          <p:nvPr>
            <p:ph type="body" sz="quarter" idx="27"/>
          </p:nvPr>
        </p:nvSpPr>
        <p:spPr>
          <a:xfrm>
            <a:off x="744236" y="2319593"/>
            <a:ext cx="2975578" cy="648000"/>
          </a:xfrm>
          <a:solidFill>
            <a:schemeClr val="tx2">
              <a:lumMod val="75000"/>
            </a:schemeClr>
          </a:solidFill>
        </p:spPr>
        <p:txBody>
          <a:bodyPr rtlCol="0"/>
          <a:lstStyle/>
          <a:p>
            <a:r>
              <a:rPr lang="es-ES" sz="2000">
                <a:solidFill>
                  <a:schemeClr val="bg1"/>
                </a:solidFill>
                <a:ea typeface="+mj-lt"/>
                <a:cs typeface="+mj-lt"/>
              </a:rPr>
              <a:t>Bióticos</a:t>
            </a:r>
            <a:endParaRPr lang="en-US" sz="2000">
              <a:solidFill>
                <a:schemeClr val="bg1"/>
              </a:solidFill>
            </a:endParaRPr>
          </a:p>
        </p:txBody>
      </p:sp>
      <p:sp>
        <p:nvSpPr>
          <p:cNvPr id="3" name="Marcador de contenido 2">
            <a:extLst>
              <a:ext uri="{FF2B5EF4-FFF2-40B4-BE49-F238E27FC236}">
                <a16:creationId xmlns:a16="http://schemas.microsoft.com/office/drawing/2014/main" id="{F350F641-F6F8-461C-9C2D-07E416875818}"/>
              </a:ext>
            </a:extLst>
          </p:cNvPr>
          <p:cNvSpPr>
            <a:spLocks noGrp="1"/>
          </p:cNvSpPr>
          <p:nvPr>
            <p:ph idx="1"/>
          </p:nvPr>
        </p:nvSpPr>
        <p:spPr>
          <a:xfrm>
            <a:off x="744396" y="3125083"/>
            <a:ext cx="3714960" cy="3314545"/>
          </a:xfrm>
          <a:solidFill>
            <a:schemeClr val="bg1">
              <a:lumMod val="95000"/>
            </a:schemeClr>
          </a:solidFill>
        </p:spPr>
        <p:txBody>
          <a:bodyPr vert="horz" lIns="180000" tIns="180000" rIns="180000" bIns="0" rtlCol="0" anchor="t">
            <a:noAutofit/>
          </a:bodyPr>
          <a:lstStyle/>
          <a:p>
            <a:pPr rtl="0"/>
            <a:r>
              <a:rPr lang="es-ES" dirty="0">
                <a:ea typeface="Calibri Light"/>
                <a:cs typeface="Calibri Light"/>
              </a:rPr>
              <a:t>PLANTAS</a:t>
            </a:r>
          </a:p>
          <a:p>
            <a:r>
              <a:rPr lang="es-ES" dirty="0">
                <a:ea typeface="Calibri Light"/>
                <a:cs typeface="Calibri Light"/>
              </a:rPr>
              <a:t>ANIMALES</a:t>
            </a:r>
          </a:p>
          <a:p>
            <a:r>
              <a:rPr lang="es-ES" dirty="0">
                <a:ea typeface="Calibri Light"/>
                <a:cs typeface="Calibri Light"/>
              </a:rPr>
              <a:t>MICROORGANISMOS</a:t>
            </a:r>
          </a:p>
        </p:txBody>
      </p:sp>
      <p:sp>
        <p:nvSpPr>
          <p:cNvPr id="9" name="Marcador de texto 8">
            <a:extLst>
              <a:ext uri="{FF2B5EF4-FFF2-40B4-BE49-F238E27FC236}">
                <a16:creationId xmlns:a16="http://schemas.microsoft.com/office/drawing/2014/main" id="{3A2613D7-9904-47E7-A848-78E09B4F4A05}"/>
              </a:ext>
            </a:extLst>
          </p:cNvPr>
          <p:cNvSpPr>
            <a:spLocks noGrp="1"/>
          </p:cNvSpPr>
          <p:nvPr>
            <p:ph type="body" sz="quarter" idx="28"/>
          </p:nvPr>
        </p:nvSpPr>
        <p:spPr>
          <a:xfrm>
            <a:off x="7286542" y="2319394"/>
            <a:ext cx="2975578" cy="648000"/>
          </a:xfrm>
          <a:solidFill>
            <a:schemeClr val="tx2">
              <a:lumMod val="75000"/>
            </a:schemeClr>
          </a:solidFill>
          <a:ln>
            <a:solidFill>
              <a:schemeClr val="bg1"/>
            </a:solidFill>
          </a:ln>
        </p:spPr>
        <p:txBody>
          <a:bodyPr rtlCol="0"/>
          <a:lstStyle/>
          <a:p>
            <a:r>
              <a:rPr lang="es-ES" sz="2000" dirty="0">
                <a:solidFill>
                  <a:schemeClr val="bg1"/>
                </a:solidFill>
                <a:ea typeface="+mj-lt"/>
                <a:cs typeface="+mj-lt"/>
              </a:rPr>
              <a:t>Abióticos</a:t>
            </a:r>
            <a:endParaRPr lang="en-US" sz="2000" dirty="0">
              <a:solidFill>
                <a:schemeClr val="bg1"/>
              </a:solidFill>
            </a:endParaRPr>
          </a:p>
        </p:txBody>
      </p:sp>
      <p:sp>
        <p:nvSpPr>
          <p:cNvPr id="5" name="Marcador de texto 4">
            <a:extLst>
              <a:ext uri="{FF2B5EF4-FFF2-40B4-BE49-F238E27FC236}">
                <a16:creationId xmlns:a16="http://schemas.microsoft.com/office/drawing/2014/main" id="{1B9D7DA5-9DA5-4EDA-AAC1-B5A593D730C3}"/>
              </a:ext>
            </a:extLst>
          </p:cNvPr>
          <p:cNvSpPr>
            <a:spLocks noGrp="1"/>
          </p:cNvSpPr>
          <p:nvPr>
            <p:ph type="body" sz="quarter" idx="12"/>
          </p:nvPr>
        </p:nvSpPr>
        <p:spPr>
          <a:xfrm>
            <a:off x="7280985" y="3124948"/>
            <a:ext cx="3726469" cy="3314200"/>
          </a:xfrm>
        </p:spPr>
        <p:txBody>
          <a:bodyPr vert="horz" lIns="180000" tIns="180000" rIns="180000" bIns="0" rtlCol="0" anchor="t">
            <a:noAutofit/>
          </a:bodyPr>
          <a:lstStyle/>
          <a:p>
            <a:pPr rtl="0"/>
            <a:r>
              <a:rPr lang="es-ES" dirty="0">
                <a:ea typeface="Calibri Light"/>
                <a:cs typeface="Calibri Light"/>
              </a:rPr>
              <a:t>AGUA</a:t>
            </a:r>
          </a:p>
          <a:p>
            <a:r>
              <a:rPr lang="es-ES" dirty="0">
                <a:ea typeface="Calibri Light"/>
                <a:cs typeface="Calibri Light"/>
              </a:rPr>
              <a:t>AIRE</a:t>
            </a:r>
          </a:p>
          <a:p>
            <a:r>
              <a:rPr lang="es-ES" dirty="0">
                <a:ea typeface="Calibri Light"/>
                <a:cs typeface="Calibri Light"/>
              </a:rPr>
              <a:t>SUELO</a:t>
            </a:r>
          </a:p>
          <a:p>
            <a:r>
              <a:rPr lang="es-ES" dirty="0">
                <a:ea typeface="Calibri Light"/>
                <a:cs typeface="Calibri Light"/>
              </a:rPr>
              <a:t>LUZ SOLAR</a:t>
            </a:r>
          </a:p>
        </p:txBody>
      </p:sp>
      <p:sp>
        <p:nvSpPr>
          <p:cNvPr id="15" name="TextBox 14">
            <a:extLst>
              <a:ext uri="{FF2B5EF4-FFF2-40B4-BE49-F238E27FC236}">
                <a16:creationId xmlns:a16="http://schemas.microsoft.com/office/drawing/2014/main" id="{C505CA94-A00E-F028-EEC0-20504A2A1FB8}"/>
              </a:ext>
            </a:extLst>
          </p:cNvPr>
          <p:cNvSpPr txBox="1"/>
          <p:nvPr/>
        </p:nvSpPr>
        <p:spPr>
          <a:xfrm>
            <a:off x="3893499" y="1718313"/>
            <a:ext cx="3202641"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b="1">
                <a:solidFill>
                  <a:schemeClr val="tx1">
                    <a:lumMod val="75000"/>
                    <a:lumOff val="25000"/>
                  </a:schemeClr>
                </a:solidFill>
                <a:ea typeface="+mn-lt"/>
                <a:cs typeface="+mn-lt"/>
              </a:rPr>
              <a:t>Componentes principales</a:t>
            </a:r>
          </a:p>
        </p:txBody>
      </p:sp>
    </p:spTree>
    <p:extLst>
      <p:ext uri="{BB962C8B-B14F-4D97-AF65-F5344CB8AC3E}">
        <p14:creationId xmlns:p14="http://schemas.microsoft.com/office/powerpoint/2010/main" val="3635933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9">
                                            <p:bg/>
                                          </p:spTgt>
                                        </p:tgtEl>
                                        <p:attrNameLst>
                                          <p:attrName>style.visibility</p:attrName>
                                        </p:attrNameLst>
                                      </p:cBhvr>
                                      <p:to>
                                        <p:strVal val="visible"/>
                                      </p:to>
                                    </p:set>
                                    <p:animEffect transition="in" filter="fade">
                                      <p:cBhvr>
                                        <p:cTn id="34" dur="1000"/>
                                        <p:tgtEl>
                                          <p:spTgt spid="9">
                                            <p:bg/>
                                          </p:spTgt>
                                        </p:tgtEl>
                                      </p:cBhvr>
                                    </p:animEffect>
                                    <p:anim calcmode="lin" valueType="num">
                                      <p:cBhvr>
                                        <p:cTn id="35" dur="1000" fill="hold"/>
                                        <p:tgtEl>
                                          <p:spTgt spid="9">
                                            <p:bg/>
                                          </p:spTgt>
                                        </p:tgtEl>
                                        <p:attrNameLst>
                                          <p:attrName>ppt_x</p:attrName>
                                        </p:attrNameLst>
                                      </p:cBhvr>
                                      <p:tavLst>
                                        <p:tav tm="0">
                                          <p:val>
                                            <p:strVal val="#ppt_x"/>
                                          </p:val>
                                        </p:tav>
                                        <p:tav tm="100000">
                                          <p:val>
                                            <p:strVal val="#ppt_x"/>
                                          </p:val>
                                        </p:tav>
                                      </p:tavLst>
                                    </p:anim>
                                    <p:anim calcmode="lin" valueType="num">
                                      <p:cBhvr>
                                        <p:cTn id="36" dur="1000" fill="hold"/>
                                        <p:tgtEl>
                                          <p:spTgt spid="9">
                                            <p:bg/>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1000"/>
                                        <p:tgtEl>
                                          <p:spTgt spid="9">
                                            <p:txEl>
                                              <p:pRg st="0" end="0"/>
                                            </p:txEl>
                                          </p:spTgt>
                                        </p:tgtEl>
                                      </p:cBhvr>
                                    </p:animEffect>
                                    <p:anim calcmode="lin" valueType="num">
                                      <p:cBhvr>
                                        <p:cTn id="4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2" presetClass="entr" presetSubtype="4" fill="hold" grpId="0" nodeType="afterEffect">
                                  <p:stCondLst>
                                    <p:cond delay="0"/>
                                  </p:stCondLst>
                                  <p:childTnLst>
                                    <p:set>
                                      <p:cBhvr>
                                        <p:cTn id="44" dur="1" fill="hold">
                                          <p:stCondLst>
                                            <p:cond delay="0"/>
                                          </p:stCondLst>
                                        </p:cTn>
                                        <p:tgtEl>
                                          <p:spTgt spid="5">
                                            <p:bg/>
                                          </p:spTgt>
                                        </p:tgtEl>
                                        <p:attrNameLst>
                                          <p:attrName>style.visibility</p:attrName>
                                        </p:attrNameLst>
                                      </p:cBhvr>
                                      <p:to>
                                        <p:strVal val="visible"/>
                                      </p:to>
                                    </p:set>
                                    <p:anim calcmode="lin" valueType="num">
                                      <p:cBhvr additive="base">
                                        <p:cTn id="45" dur="500" fill="hold"/>
                                        <p:tgtEl>
                                          <p:spTgt spid="5">
                                            <p:bg/>
                                          </p:spTgt>
                                        </p:tgtEl>
                                        <p:attrNameLst>
                                          <p:attrName>ppt_x</p:attrName>
                                        </p:attrNameLst>
                                      </p:cBhvr>
                                      <p:tavLst>
                                        <p:tav tm="0">
                                          <p:val>
                                            <p:strVal val="#ppt_x"/>
                                          </p:val>
                                        </p:tav>
                                        <p:tav tm="100000">
                                          <p:val>
                                            <p:strVal val="#ppt_x"/>
                                          </p:val>
                                        </p:tav>
                                      </p:tavLst>
                                    </p:anim>
                                    <p:anim calcmode="lin" valueType="num">
                                      <p:cBhvr additive="base">
                                        <p:cTn id="46" dur="500" fill="hold"/>
                                        <p:tgtEl>
                                          <p:spTgt spid="5">
                                            <p:bg/>
                                          </p:spTgt>
                                        </p:tgtEl>
                                        <p:attrNameLst>
                                          <p:attrName>ppt_y</p:attrName>
                                        </p:attrNameLst>
                                      </p:cBhvr>
                                      <p:tavLst>
                                        <p:tav tm="0">
                                          <p:val>
                                            <p:strVal val="1+#ppt_h/2"/>
                                          </p:val>
                                        </p:tav>
                                        <p:tav tm="100000">
                                          <p:val>
                                            <p:strVal val="#ppt_y"/>
                                          </p:val>
                                        </p:tav>
                                      </p:tavLst>
                                    </p:anim>
                                  </p:childTnLst>
                                </p:cTn>
                              </p:par>
                            </p:childTnLst>
                          </p:cTn>
                        </p:par>
                        <p:par>
                          <p:cTn id="47" fill="hold">
                            <p:stCondLst>
                              <p:cond delay="4000"/>
                            </p:stCondLst>
                            <p:childTnLst>
                              <p:par>
                                <p:cTn id="48" presetID="2" presetClass="entr" presetSubtype="4" fill="hold" grpId="0" nodeType="after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 calcmode="lin" valueType="num">
                                      <p:cBhvr additive="base">
                                        <p:cTn id="5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2" presetClass="entr" presetSubtype="4" fill="hold" grpId="0" nodeType="after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 calcmode="lin" valueType="num">
                                      <p:cBhvr additive="base">
                                        <p:cTn id="5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57" fill="hold">
                            <p:stCondLst>
                              <p:cond delay="5000"/>
                            </p:stCondLst>
                            <p:childTnLst>
                              <p:par>
                                <p:cTn id="58" presetID="2" presetClass="entr" presetSubtype="4" fill="hold" grpId="0" nodeType="afterEffect">
                                  <p:stCondLst>
                                    <p:cond delay="0"/>
                                  </p:stCondLst>
                                  <p:childTnLst>
                                    <p:set>
                                      <p:cBhvr>
                                        <p:cTn id="59" dur="1" fill="hold">
                                          <p:stCondLst>
                                            <p:cond delay="0"/>
                                          </p:stCondLst>
                                        </p:cTn>
                                        <p:tgtEl>
                                          <p:spTgt spid="5">
                                            <p:txEl>
                                              <p:pRg st="2" end="2"/>
                                            </p:txEl>
                                          </p:spTgt>
                                        </p:tgtEl>
                                        <p:attrNameLst>
                                          <p:attrName>style.visibility</p:attrName>
                                        </p:attrNameLst>
                                      </p:cBhvr>
                                      <p:to>
                                        <p:strVal val="visible"/>
                                      </p:to>
                                    </p:set>
                                    <p:anim calcmode="lin" valueType="num">
                                      <p:cBhvr additive="base">
                                        <p:cTn id="6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62" fill="hold">
                            <p:stCondLst>
                              <p:cond delay="5500"/>
                            </p:stCondLst>
                            <p:childTnLst>
                              <p:par>
                                <p:cTn id="63" presetID="2" presetClass="entr" presetSubtype="4" fill="hold" grpId="0" nodeType="afterEffect">
                                  <p:stCondLst>
                                    <p:cond delay="0"/>
                                  </p:stCondLst>
                                  <p:childTnLst>
                                    <p:set>
                                      <p:cBhvr>
                                        <p:cTn id="64" dur="1" fill="hold">
                                          <p:stCondLst>
                                            <p:cond delay="0"/>
                                          </p:stCondLst>
                                        </p:cTn>
                                        <p:tgtEl>
                                          <p:spTgt spid="5">
                                            <p:txEl>
                                              <p:pRg st="3" end="3"/>
                                            </p:txEl>
                                          </p:spTgt>
                                        </p:tgtEl>
                                        <p:attrNameLst>
                                          <p:attrName>style.visibility</p:attrName>
                                        </p:attrNameLst>
                                      </p:cBhvr>
                                      <p:to>
                                        <p:strVal val="visible"/>
                                      </p:to>
                                    </p:set>
                                    <p:anim calcmode="lin" valueType="num">
                                      <p:cBhvr additive="base">
                                        <p:cTn id="6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3" grpId="0" build="p" animBg="1"/>
      <p:bldP spid="9" grpId="0" uiExpand="1" build="p" animBg="1"/>
      <p:bldP spid="5"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59B66-217F-FDCF-01E8-9716F78D894E}"/>
            </a:ext>
          </a:extLst>
        </p:cNvPr>
        <p:cNvGrpSpPr/>
        <p:nvPr/>
      </p:nvGrpSpPr>
      <p:grpSpPr>
        <a:xfrm>
          <a:off x="0" y="0"/>
          <a:ext cx="0" cy="0"/>
          <a:chOff x="0" y="0"/>
          <a:chExt cx="0" cy="0"/>
        </a:xfrm>
      </p:grpSpPr>
      <p:pic>
        <p:nvPicPr>
          <p:cNvPr id="13" name="Imagen 12" descr="Mapa&#10;&#10;El contenido generado por IA puede ser incorrecto.">
            <a:extLst>
              <a:ext uri="{FF2B5EF4-FFF2-40B4-BE49-F238E27FC236}">
                <a16:creationId xmlns:a16="http://schemas.microsoft.com/office/drawing/2014/main" id="{F5FD0224-9277-BE6B-E2B6-33724295EE2F}"/>
              </a:ext>
            </a:extLst>
          </p:cNvPr>
          <p:cNvPicPr>
            <a:picLocks noChangeAspect="1"/>
          </p:cNvPicPr>
          <p:nvPr/>
        </p:nvPicPr>
        <p:blipFill>
          <a:blip r:embed="rId3"/>
          <a:srcRect t="22395" b="15034"/>
          <a:stretch>
            <a:fillRect/>
          </a:stretch>
        </p:blipFill>
        <p:spPr>
          <a:xfrm>
            <a:off x="86714" y="86714"/>
            <a:ext cx="6009285" cy="6684572"/>
          </a:xfrm>
          <a:prstGeom prst="rect">
            <a:avLst/>
          </a:prstGeom>
          <a:noFill/>
        </p:spPr>
      </p:pic>
      <p:sp>
        <p:nvSpPr>
          <p:cNvPr id="2" name="Título 1">
            <a:extLst>
              <a:ext uri="{FF2B5EF4-FFF2-40B4-BE49-F238E27FC236}">
                <a16:creationId xmlns:a16="http://schemas.microsoft.com/office/drawing/2014/main" id="{D3F64300-2576-4BD8-7F36-2B2BBDBB70AB}"/>
              </a:ext>
            </a:extLst>
          </p:cNvPr>
          <p:cNvSpPr>
            <a:spLocks noGrp="1"/>
          </p:cNvSpPr>
          <p:nvPr>
            <p:ph type="ctrTitle"/>
          </p:nvPr>
        </p:nvSpPr>
        <p:spPr>
          <a:xfrm>
            <a:off x="6095999" y="86714"/>
            <a:ext cx="6009287" cy="1989736"/>
          </a:xfrm>
        </p:spPr>
        <p:txBody>
          <a:bodyPr rtlCol="0" anchor="b">
            <a:normAutofit/>
          </a:bodyPr>
          <a:lstStyle/>
          <a:p>
            <a:pPr algn="ctr" rtl="0"/>
            <a:r>
              <a:rPr lang="es-ES" dirty="0"/>
              <a:t>Los seres vivos como organizadores de la estructura del ecosistema</a:t>
            </a:r>
          </a:p>
        </p:txBody>
      </p:sp>
      <p:sp>
        <p:nvSpPr>
          <p:cNvPr id="18" name="Subtitle 3">
            <a:extLst>
              <a:ext uri="{FF2B5EF4-FFF2-40B4-BE49-F238E27FC236}">
                <a16:creationId xmlns:a16="http://schemas.microsoft.com/office/drawing/2014/main" id="{BAD06054-3C66-B464-AE47-1719F4916F6C}"/>
              </a:ext>
            </a:extLst>
          </p:cNvPr>
          <p:cNvSpPr>
            <a:spLocks noGrp="1"/>
          </p:cNvSpPr>
          <p:nvPr>
            <p:ph type="subTitle" idx="1"/>
          </p:nvPr>
        </p:nvSpPr>
        <p:spPr>
          <a:xfrm>
            <a:off x="6095997" y="2076450"/>
            <a:ext cx="6009287" cy="4694836"/>
          </a:xfrm>
        </p:spPr>
        <p:txBody>
          <a:bodyPr/>
          <a:lstStyle/>
          <a:p>
            <a:pPr algn="ctr"/>
            <a:r>
              <a:rPr lang="en-US" dirty="0"/>
              <a:t>La </a:t>
            </a:r>
            <a:r>
              <a:rPr lang="en-US" dirty="0" err="1"/>
              <a:t>distribución</a:t>
            </a:r>
            <a:r>
              <a:rPr lang="en-US" dirty="0"/>
              <a:t> y </a:t>
            </a:r>
            <a:r>
              <a:rPr lang="en-US" dirty="0" err="1"/>
              <a:t>abundancia</a:t>
            </a:r>
            <a:r>
              <a:rPr lang="en-US" dirty="0"/>
              <a:t> de </a:t>
            </a:r>
            <a:r>
              <a:rPr lang="en-US" dirty="0" err="1"/>
              <a:t>los</a:t>
            </a:r>
            <a:r>
              <a:rPr lang="en-US" dirty="0"/>
              <a:t> </a:t>
            </a:r>
            <a:r>
              <a:rPr lang="en-US" dirty="0" err="1"/>
              <a:t>organismos</a:t>
            </a:r>
            <a:r>
              <a:rPr lang="en-US" dirty="0"/>
              <a:t> </a:t>
            </a:r>
            <a:r>
              <a:rPr lang="en-US" dirty="0" err="1"/>
              <a:t>determinan</a:t>
            </a:r>
            <a:r>
              <a:rPr lang="en-US" dirty="0"/>
              <a:t> la </a:t>
            </a:r>
            <a:r>
              <a:rPr lang="en-US" b="1" dirty="0" err="1"/>
              <a:t>estructura</a:t>
            </a:r>
            <a:r>
              <a:rPr lang="en-US" b="1" dirty="0"/>
              <a:t> especial y functional</a:t>
            </a:r>
            <a:r>
              <a:rPr lang="en-US" dirty="0"/>
              <a:t> de </a:t>
            </a:r>
            <a:r>
              <a:rPr lang="en-US" dirty="0" err="1"/>
              <a:t>los</a:t>
            </a:r>
            <a:r>
              <a:rPr lang="en-US" dirty="0"/>
              <a:t> </a:t>
            </a:r>
            <a:r>
              <a:rPr lang="en-US" dirty="0" err="1"/>
              <a:t>ecosistemas</a:t>
            </a:r>
            <a:r>
              <a:rPr lang="en-US" dirty="0"/>
              <a:t>. Los </a:t>
            </a:r>
            <a:r>
              <a:rPr lang="en-US" dirty="0" err="1"/>
              <a:t>seres</a:t>
            </a:r>
            <a:r>
              <a:rPr lang="en-US" dirty="0"/>
              <a:t> </a:t>
            </a:r>
            <a:r>
              <a:rPr lang="en-US" dirty="0" err="1"/>
              <a:t>vivos</a:t>
            </a:r>
            <a:r>
              <a:rPr lang="en-US" dirty="0"/>
              <a:t> </a:t>
            </a:r>
            <a:r>
              <a:rPr lang="en-US" dirty="0" err="1"/>
              <a:t>contribuyen</a:t>
            </a:r>
            <a:r>
              <a:rPr lang="en-US" dirty="0"/>
              <a:t> a:</a:t>
            </a:r>
          </a:p>
          <a:p>
            <a:pPr algn="ctr"/>
            <a:r>
              <a:rPr lang="en-US" u="sng" dirty="0"/>
              <a:t>La </a:t>
            </a:r>
            <a:r>
              <a:rPr lang="en-US" u="sng" dirty="0" err="1"/>
              <a:t>formación</a:t>
            </a:r>
            <a:r>
              <a:rPr lang="en-US" u="sng" dirty="0"/>
              <a:t> de comunidades </a:t>
            </a:r>
            <a:r>
              <a:rPr lang="en-US" u="sng" dirty="0" err="1"/>
              <a:t>biológicas</a:t>
            </a:r>
            <a:r>
              <a:rPr lang="en-US" u="sng" dirty="0"/>
              <a:t>.</a:t>
            </a:r>
          </a:p>
          <a:p>
            <a:pPr algn="ctr"/>
            <a:r>
              <a:rPr lang="en-US" u="sng" dirty="0"/>
              <a:t>La </a:t>
            </a:r>
            <a:r>
              <a:rPr lang="en-US" u="sng" dirty="0" err="1"/>
              <a:t>estratificación</a:t>
            </a:r>
            <a:r>
              <a:rPr lang="en-US" u="sng" dirty="0"/>
              <a:t> de </a:t>
            </a:r>
            <a:r>
              <a:rPr lang="en-US" u="sng" dirty="0" err="1"/>
              <a:t>los</a:t>
            </a:r>
            <a:r>
              <a:rPr lang="en-US" u="sng" dirty="0"/>
              <a:t> </a:t>
            </a:r>
            <a:r>
              <a:rPr lang="en-US" u="sng" dirty="0" err="1"/>
              <a:t>ecosistemas</a:t>
            </a:r>
            <a:r>
              <a:rPr lang="en-US" u="sng" dirty="0"/>
              <a:t>.</a:t>
            </a:r>
          </a:p>
          <a:p>
            <a:pPr algn="ctr"/>
            <a:r>
              <a:rPr lang="en-US" u="sng" dirty="0"/>
              <a:t>La </a:t>
            </a:r>
            <a:r>
              <a:rPr lang="en-US" u="sng" dirty="0" err="1"/>
              <a:t>diferenciación</a:t>
            </a:r>
            <a:r>
              <a:rPr lang="en-US" u="sng" dirty="0"/>
              <a:t> de </a:t>
            </a:r>
            <a:r>
              <a:rPr lang="en-US" u="sng" dirty="0" err="1"/>
              <a:t>nichos</a:t>
            </a:r>
            <a:r>
              <a:rPr lang="en-US" u="sng" dirty="0"/>
              <a:t> </a:t>
            </a:r>
            <a:r>
              <a:rPr lang="en-US" u="sng" dirty="0" err="1"/>
              <a:t>ecológicos</a:t>
            </a:r>
            <a:endParaRPr lang="en-US" u="sng" dirty="0"/>
          </a:p>
          <a:p>
            <a:pPr algn="ctr"/>
            <a:r>
              <a:rPr lang="en-US" dirty="0"/>
              <a:t>Los </a:t>
            </a:r>
            <a:r>
              <a:rPr lang="en-US" dirty="0" err="1"/>
              <a:t>organismos</a:t>
            </a:r>
            <a:r>
              <a:rPr lang="en-US" dirty="0"/>
              <a:t> </a:t>
            </a:r>
            <a:r>
              <a:rPr lang="en-US" dirty="0" err="1"/>
              <a:t>vivos</a:t>
            </a:r>
            <a:r>
              <a:rPr lang="en-US" dirty="0"/>
              <a:t> </a:t>
            </a:r>
            <a:r>
              <a:rPr lang="en-US" dirty="0" err="1"/>
              <a:t>permiten</a:t>
            </a:r>
            <a:r>
              <a:rPr lang="en-US" dirty="0"/>
              <a:t> </a:t>
            </a:r>
            <a:r>
              <a:rPr lang="en-US" dirty="0" err="1"/>
              <a:t>que</a:t>
            </a:r>
            <a:r>
              <a:rPr lang="en-US" dirty="0"/>
              <a:t> </a:t>
            </a:r>
            <a:r>
              <a:rPr lang="en-US" dirty="0" err="1"/>
              <a:t>los</a:t>
            </a:r>
            <a:r>
              <a:rPr lang="en-US" dirty="0"/>
              <a:t> </a:t>
            </a:r>
            <a:r>
              <a:rPr lang="en-US" dirty="0" err="1"/>
              <a:t>ecosistemas</a:t>
            </a:r>
            <a:r>
              <a:rPr lang="en-US" dirty="0"/>
              <a:t> </a:t>
            </a:r>
            <a:r>
              <a:rPr lang="en-US" dirty="0" err="1"/>
              <a:t>matengan</a:t>
            </a:r>
            <a:r>
              <a:rPr lang="en-US" dirty="0"/>
              <a:t> </a:t>
            </a:r>
            <a:r>
              <a:rPr lang="en-US" dirty="0" err="1"/>
              <a:t>su</a:t>
            </a:r>
            <a:r>
              <a:rPr lang="en-US" dirty="0"/>
              <a:t> </a:t>
            </a:r>
            <a:r>
              <a:rPr lang="en-US" dirty="0" err="1"/>
              <a:t>funcionamiento</a:t>
            </a:r>
            <a:r>
              <a:rPr lang="en-US" dirty="0"/>
              <a:t> </a:t>
            </a:r>
            <a:r>
              <a:rPr lang="en-US" dirty="0" err="1"/>
              <a:t>frente</a:t>
            </a:r>
            <a:r>
              <a:rPr lang="en-US" dirty="0"/>
              <a:t> </a:t>
            </a:r>
            <a:r>
              <a:rPr lang="en-US" dirty="0" err="1"/>
              <a:t>aperturbaciones</a:t>
            </a:r>
            <a:r>
              <a:rPr lang="en-US" dirty="0"/>
              <a:t> naturales o </a:t>
            </a:r>
            <a:r>
              <a:rPr lang="en-US" dirty="0" err="1"/>
              <a:t>cambios</a:t>
            </a:r>
            <a:r>
              <a:rPr lang="en-US" dirty="0"/>
              <a:t> </a:t>
            </a:r>
            <a:r>
              <a:rPr lang="en-US" dirty="0" err="1"/>
              <a:t>ambientales</a:t>
            </a:r>
            <a:r>
              <a:rPr lang="en-US" dirty="0"/>
              <a:t>.</a:t>
            </a:r>
            <a:r>
              <a:rPr lang="en-US" u="sng" dirty="0"/>
              <a:t>.</a:t>
            </a:r>
          </a:p>
          <a:p>
            <a:pPr algn="ctr"/>
            <a:endParaRPr lang="en-US" u="sng" dirty="0"/>
          </a:p>
        </p:txBody>
      </p:sp>
      <p:sp>
        <p:nvSpPr>
          <p:cNvPr id="3" name="Marcador de número de diapositiva 2">
            <a:extLst>
              <a:ext uri="{FF2B5EF4-FFF2-40B4-BE49-F238E27FC236}">
                <a16:creationId xmlns:a16="http://schemas.microsoft.com/office/drawing/2014/main" id="{8DE52F15-F39A-2E83-A49B-7B6F5817FAA2}"/>
              </a:ext>
            </a:extLst>
          </p:cNvPr>
          <p:cNvSpPr>
            <a:spLocks noGrp="1"/>
          </p:cNvSpPr>
          <p:nvPr>
            <p:ph type="sldNum" sz="quarter" idx="14"/>
          </p:nvPr>
        </p:nvSpPr>
        <p:spPr>
          <a:xfrm>
            <a:off x="11496369" y="6155190"/>
            <a:ext cx="432000" cy="432000"/>
          </a:xfrm>
        </p:spPr>
        <p:txBody>
          <a:bodyPr rtlCol="0" anchor="ctr">
            <a:normAutofit/>
          </a:bodyPr>
          <a:lstStyle/>
          <a:p>
            <a:pPr rtl="0">
              <a:spcAft>
                <a:spcPts val="600"/>
              </a:spcAft>
            </a:pPr>
            <a:fld id="{19B51A1E-902D-48AF-9020-955120F399B6}" type="slidenum">
              <a:rPr lang="es-ES" smtClean="0"/>
              <a:pPr rtl="0">
                <a:spcAft>
                  <a:spcPts val="600"/>
                </a:spcAft>
              </a:pPr>
              <a:t>30</a:t>
            </a:fld>
            <a:endParaRPr lang="es-ES"/>
          </a:p>
        </p:txBody>
      </p:sp>
    </p:spTree>
    <p:extLst>
      <p:ext uri="{BB962C8B-B14F-4D97-AF65-F5344CB8AC3E}">
        <p14:creationId xmlns:p14="http://schemas.microsoft.com/office/powerpoint/2010/main" val="262777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8">
                                            <p:bg/>
                                          </p:spTgt>
                                        </p:tgtEl>
                                        <p:attrNameLst>
                                          <p:attrName>style.visibility</p:attrName>
                                        </p:attrNameLst>
                                      </p:cBhvr>
                                      <p:to>
                                        <p:strVal val="visible"/>
                                      </p:to>
                                    </p:set>
                                    <p:animEffect transition="in" filter="fade">
                                      <p:cBhvr>
                                        <p:cTn id="18" dur="1000"/>
                                        <p:tgtEl>
                                          <p:spTgt spid="18">
                                            <p:bg/>
                                          </p:spTgt>
                                        </p:tgtEl>
                                      </p:cBhvr>
                                    </p:animEffect>
                                    <p:anim calcmode="lin" valueType="num">
                                      <p:cBhvr>
                                        <p:cTn id="19" dur="1000" fill="hold"/>
                                        <p:tgtEl>
                                          <p:spTgt spid="18">
                                            <p:bg/>
                                          </p:spTgt>
                                        </p:tgtEl>
                                        <p:attrNameLst>
                                          <p:attrName>ppt_x</p:attrName>
                                        </p:attrNameLst>
                                      </p:cBhvr>
                                      <p:tavLst>
                                        <p:tav tm="0">
                                          <p:val>
                                            <p:strVal val="#ppt_x"/>
                                          </p:val>
                                        </p:tav>
                                        <p:tav tm="100000">
                                          <p:val>
                                            <p:strVal val="#ppt_x"/>
                                          </p:val>
                                        </p:tav>
                                      </p:tavLst>
                                    </p:anim>
                                    <p:anim calcmode="lin" valueType="num">
                                      <p:cBhvr>
                                        <p:cTn id="20" dur="1000" fill="hold"/>
                                        <p:tgtEl>
                                          <p:spTgt spid="18">
                                            <p:bg/>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1000"/>
                                        <p:tgtEl>
                                          <p:spTgt spid="18">
                                            <p:txEl>
                                              <p:pRg st="0" end="0"/>
                                            </p:txEl>
                                          </p:spTgt>
                                        </p:tgtEl>
                                      </p:cBhvr>
                                    </p:animEffect>
                                    <p:anim calcmode="lin" valueType="num">
                                      <p:cBhvr>
                                        <p:cTn id="24"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fade">
                                      <p:cBhvr>
                                        <p:cTn id="28" dur="1000"/>
                                        <p:tgtEl>
                                          <p:spTgt spid="18">
                                            <p:txEl>
                                              <p:pRg st="1" end="1"/>
                                            </p:txEl>
                                          </p:spTgt>
                                        </p:tgtEl>
                                      </p:cBhvr>
                                    </p:animEffect>
                                    <p:anim calcmode="lin" valueType="num">
                                      <p:cBhvr>
                                        <p:cTn id="29"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fade">
                                      <p:cBhvr>
                                        <p:cTn id="33" dur="1000"/>
                                        <p:tgtEl>
                                          <p:spTgt spid="18">
                                            <p:txEl>
                                              <p:pRg st="2" end="2"/>
                                            </p:txEl>
                                          </p:spTgt>
                                        </p:tgtEl>
                                      </p:cBhvr>
                                    </p:animEffect>
                                    <p:anim calcmode="lin" valueType="num">
                                      <p:cBhvr>
                                        <p:cTn id="34"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xEl>
                                              <p:pRg st="3" end="3"/>
                                            </p:txEl>
                                          </p:spTgt>
                                        </p:tgtEl>
                                        <p:attrNameLst>
                                          <p:attrName>style.visibility</p:attrName>
                                        </p:attrNameLst>
                                      </p:cBhvr>
                                      <p:to>
                                        <p:strVal val="visible"/>
                                      </p:to>
                                    </p:set>
                                    <p:animEffect transition="in" filter="fade">
                                      <p:cBhvr>
                                        <p:cTn id="38" dur="1000"/>
                                        <p:tgtEl>
                                          <p:spTgt spid="18">
                                            <p:txEl>
                                              <p:pRg st="3" end="3"/>
                                            </p:txEl>
                                          </p:spTgt>
                                        </p:tgtEl>
                                      </p:cBhvr>
                                    </p:animEffect>
                                    <p:anim calcmode="lin" valueType="num">
                                      <p:cBhvr>
                                        <p:cTn id="39"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8">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xEl>
                                              <p:pRg st="4" end="4"/>
                                            </p:txEl>
                                          </p:spTgt>
                                        </p:tgtEl>
                                        <p:attrNameLst>
                                          <p:attrName>style.visibility</p:attrName>
                                        </p:attrNameLst>
                                      </p:cBhvr>
                                      <p:to>
                                        <p:strVal val="visible"/>
                                      </p:to>
                                    </p:set>
                                    <p:animEffect transition="in" filter="fade">
                                      <p:cBhvr>
                                        <p:cTn id="43" dur="1000"/>
                                        <p:tgtEl>
                                          <p:spTgt spid="18">
                                            <p:txEl>
                                              <p:pRg st="4" end="4"/>
                                            </p:txEl>
                                          </p:spTgt>
                                        </p:tgtEl>
                                      </p:cBhvr>
                                    </p:animEffect>
                                    <p:anim calcmode="lin" valueType="num">
                                      <p:cBhvr>
                                        <p:cTn id="44"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a:extLst>
              <a:ext uri="{FF2B5EF4-FFF2-40B4-BE49-F238E27FC236}">
                <a16:creationId xmlns:a16="http://schemas.microsoft.com/office/drawing/2014/main" id="{24F9912E-D4FA-C68D-CD67-8D4BA66AED24}"/>
              </a:ext>
            </a:extLst>
          </p:cNvPr>
          <p:cNvPicPr>
            <a:picLocks noGrp="1" noChangeAspect="1"/>
          </p:cNvPicPr>
          <p:nvPr>
            <p:ph type="pic" sz="quarter" idx="12"/>
          </p:nvPr>
        </p:nvPicPr>
        <p:blipFill>
          <a:blip r:embed="rId2"/>
          <a:srcRect l="858" r="1856" b="-3855"/>
          <a:stretch>
            <a:fillRect/>
          </a:stretch>
        </p:blipFill>
        <p:spPr>
          <a:xfrm>
            <a:off x="422495" y="1201339"/>
            <a:ext cx="5810593" cy="5385851"/>
          </a:xfrm>
          <a:prstGeom prst="rect">
            <a:avLst/>
          </a:prstGeom>
          <a:solidFill>
            <a:prstClr val="white">
              <a:lumMod val="85000"/>
            </a:prstClr>
          </a:solidFill>
        </p:spPr>
      </p:pic>
      <p:sp>
        <p:nvSpPr>
          <p:cNvPr id="3" name="Título 2">
            <a:extLst>
              <a:ext uri="{FF2B5EF4-FFF2-40B4-BE49-F238E27FC236}">
                <a16:creationId xmlns:a16="http://schemas.microsoft.com/office/drawing/2014/main" id="{04E2AB03-9F15-D930-088D-B764574BA661}"/>
              </a:ext>
            </a:extLst>
          </p:cNvPr>
          <p:cNvSpPr>
            <a:spLocks noGrp="1"/>
          </p:cNvSpPr>
          <p:nvPr>
            <p:ph type="ctrTitle"/>
          </p:nvPr>
        </p:nvSpPr>
        <p:spPr>
          <a:xfrm>
            <a:off x="149239" y="53451"/>
            <a:ext cx="11893522" cy="930528"/>
          </a:xfrm>
        </p:spPr>
        <p:txBody>
          <a:bodyPr/>
          <a:lstStyle/>
          <a:p>
            <a:pPr algn="ctr"/>
            <a:r>
              <a:rPr lang="es-419"/>
              <a:t>Niveles tróficos </a:t>
            </a:r>
            <a:endParaRPr lang="es-US"/>
          </a:p>
        </p:txBody>
      </p:sp>
      <p:sp>
        <p:nvSpPr>
          <p:cNvPr id="4" name="Subtítulo 3">
            <a:extLst>
              <a:ext uri="{FF2B5EF4-FFF2-40B4-BE49-F238E27FC236}">
                <a16:creationId xmlns:a16="http://schemas.microsoft.com/office/drawing/2014/main" id="{0C88664C-D1F6-E185-5557-F25A5363D50C}"/>
              </a:ext>
            </a:extLst>
          </p:cNvPr>
          <p:cNvSpPr>
            <a:spLocks noGrp="1"/>
          </p:cNvSpPr>
          <p:nvPr>
            <p:ph type="subTitle" idx="1"/>
          </p:nvPr>
        </p:nvSpPr>
        <p:spPr>
          <a:xfrm>
            <a:off x="6786876" y="1440249"/>
            <a:ext cx="4982629" cy="4431929"/>
          </a:xfrm>
        </p:spPr>
        <p:txBody>
          <a:bodyPr/>
          <a:lstStyle/>
          <a:p>
            <a:pPr algn="l"/>
            <a:r>
              <a:rPr lang="es-419"/>
              <a:t>Se organizan según su fuente de energía y nutrientes ya que cada nivel depende del anterior para su supervivencia y una alteración en un nivel puede afectar a todo el ecosistema, estos son muy importantes ya que ayudan a comprender la estabilidad y resiliencia ecológica, son clave en la conservación de la biodiversidad y mantienen el flujo de energía en los ecosistemas.</a:t>
            </a:r>
          </a:p>
          <a:p>
            <a:pPr algn="l"/>
            <a:r>
              <a:rPr lang="es-419"/>
              <a:t>Los descomponedores actúan sobre todos los niveles.</a:t>
            </a:r>
          </a:p>
        </p:txBody>
      </p:sp>
      <p:sp>
        <p:nvSpPr>
          <p:cNvPr id="5" name="Marcador de número de diapositiva 4">
            <a:extLst>
              <a:ext uri="{FF2B5EF4-FFF2-40B4-BE49-F238E27FC236}">
                <a16:creationId xmlns:a16="http://schemas.microsoft.com/office/drawing/2014/main" id="{3DAB745A-0CF8-B5DA-0F75-AAF9562066CC}"/>
              </a:ext>
            </a:extLst>
          </p:cNvPr>
          <p:cNvSpPr>
            <a:spLocks noGrp="1"/>
          </p:cNvSpPr>
          <p:nvPr>
            <p:ph type="sldNum" sz="quarter" idx="14"/>
          </p:nvPr>
        </p:nvSpPr>
        <p:spPr/>
        <p:txBody>
          <a:bodyPr/>
          <a:lstStyle/>
          <a:p>
            <a:pPr rtl="0"/>
            <a:fld id="{19B51A1E-902D-48AF-9020-955120F399B6}" type="slidenum">
              <a:rPr lang="es-ES" noProof="0" smtClean="0"/>
              <a:pPr rtl="0"/>
              <a:t>31</a:t>
            </a:fld>
            <a:endParaRPr lang="es-ES" noProof="0"/>
          </a:p>
        </p:txBody>
      </p:sp>
    </p:spTree>
    <p:extLst>
      <p:ext uri="{BB962C8B-B14F-4D97-AF65-F5344CB8AC3E}">
        <p14:creationId xmlns:p14="http://schemas.microsoft.com/office/powerpoint/2010/main" val="174988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D07530E-2AC9-DABC-6BF3-6F09EDE41CD9}"/>
              </a:ext>
            </a:extLst>
          </p:cNvPr>
          <p:cNvSpPr>
            <a:spLocks noGrp="1"/>
          </p:cNvSpPr>
          <p:nvPr>
            <p:ph type="ctrTitle"/>
          </p:nvPr>
        </p:nvSpPr>
        <p:spPr>
          <a:xfrm>
            <a:off x="118802" y="99288"/>
            <a:ext cx="11954395" cy="806058"/>
          </a:xfrm>
        </p:spPr>
        <p:txBody>
          <a:bodyPr/>
          <a:lstStyle/>
          <a:p>
            <a:pPr algn="ctr"/>
            <a:r>
              <a:rPr lang="es-419"/>
              <a:t>Nicho ecológico </a:t>
            </a:r>
            <a:endParaRPr lang="es-US"/>
          </a:p>
        </p:txBody>
      </p:sp>
      <p:sp>
        <p:nvSpPr>
          <p:cNvPr id="4" name="Subtítulo 3">
            <a:extLst>
              <a:ext uri="{FF2B5EF4-FFF2-40B4-BE49-F238E27FC236}">
                <a16:creationId xmlns:a16="http://schemas.microsoft.com/office/drawing/2014/main" id="{BBD95025-F2BB-ABD4-6E57-76A5F38B9EBE}"/>
              </a:ext>
            </a:extLst>
          </p:cNvPr>
          <p:cNvSpPr>
            <a:spLocks noGrp="1"/>
          </p:cNvSpPr>
          <p:nvPr>
            <p:ph type="subTitle" idx="1"/>
          </p:nvPr>
        </p:nvSpPr>
        <p:spPr>
          <a:xfrm>
            <a:off x="417334" y="1019963"/>
            <a:ext cx="11339597" cy="1859542"/>
          </a:xfrm>
        </p:spPr>
        <p:txBody>
          <a:bodyPr/>
          <a:lstStyle/>
          <a:p>
            <a:pPr algn="l"/>
            <a:r>
              <a:rPr lang="es-419"/>
              <a:t>Es un conjunto de condiciones y funciones que define el papel de una especie, incluye alimentación, comportamiento y relaciones ecológicas.</a:t>
            </a:r>
          </a:p>
          <a:p>
            <a:pPr algn="l"/>
            <a:r>
              <a:rPr lang="es-419"/>
              <a:t>Estos evitan la competencia directa entre especies y determinan la estructura de la comunidad biológica ya que ayudan a predecir impactos ambientales, orienta estrategias de manejo ecológico y permite entender la dinámica de las comunidades.</a:t>
            </a:r>
            <a:endParaRPr lang="es-US"/>
          </a:p>
        </p:txBody>
      </p:sp>
      <p:sp>
        <p:nvSpPr>
          <p:cNvPr id="5" name="Marcador de número de diapositiva 4">
            <a:extLst>
              <a:ext uri="{FF2B5EF4-FFF2-40B4-BE49-F238E27FC236}">
                <a16:creationId xmlns:a16="http://schemas.microsoft.com/office/drawing/2014/main" id="{5D677A3D-E1AE-A51F-27F7-D1BAB577E0FA}"/>
              </a:ext>
            </a:extLst>
          </p:cNvPr>
          <p:cNvSpPr>
            <a:spLocks noGrp="1"/>
          </p:cNvSpPr>
          <p:nvPr>
            <p:ph type="sldNum" sz="quarter" idx="14"/>
          </p:nvPr>
        </p:nvSpPr>
        <p:spPr/>
        <p:txBody>
          <a:bodyPr/>
          <a:lstStyle/>
          <a:p>
            <a:pPr rtl="0"/>
            <a:fld id="{19B51A1E-902D-48AF-9020-955120F399B6}" type="slidenum">
              <a:rPr lang="es-ES" noProof="0" smtClean="0"/>
              <a:pPr rtl="0"/>
              <a:t>32</a:t>
            </a:fld>
            <a:endParaRPr lang="es-ES" noProof="0"/>
          </a:p>
        </p:txBody>
      </p:sp>
      <p:pic>
        <p:nvPicPr>
          <p:cNvPr id="9" name="Marcador de posición de imagen 8">
            <a:extLst>
              <a:ext uri="{FF2B5EF4-FFF2-40B4-BE49-F238E27FC236}">
                <a16:creationId xmlns:a16="http://schemas.microsoft.com/office/drawing/2014/main" id="{52855941-E9DA-7993-9130-D432EC073DD0}"/>
              </a:ext>
            </a:extLst>
          </p:cNvPr>
          <p:cNvPicPr>
            <a:picLocks noGrp="1" noChangeAspect="1"/>
          </p:cNvPicPr>
          <p:nvPr>
            <p:ph type="pic" sz="quarter" idx="12"/>
          </p:nvPr>
        </p:nvPicPr>
        <p:blipFill>
          <a:blip r:embed="rId2"/>
          <a:srcRect l="2106" t="774" r="2499" b="5905"/>
          <a:stretch>
            <a:fillRect/>
          </a:stretch>
        </p:blipFill>
        <p:spPr>
          <a:xfrm>
            <a:off x="2510560" y="2970436"/>
            <a:ext cx="6693796" cy="3064669"/>
          </a:xfrm>
          <a:prstGeom prst="rect">
            <a:avLst/>
          </a:prstGeom>
          <a:solidFill>
            <a:prstClr val="white">
              <a:lumMod val="85000"/>
            </a:prstClr>
          </a:solidFill>
        </p:spPr>
      </p:pic>
    </p:spTree>
    <p:extLst>
      <p:ext uri="{BB962C8B-B14F-4D97-AF65-F5344CB8AC3E}">
        <p14:creationId xmlns:p14="http://schemas.microsoft.com/office/powerpoint/2010/main" val="32500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4E2AB03-9F15-D930-088D-B764574BA661}"/>
              </a:ext>
            </a:extLst>
          </p:cNvPr>
          <p:cNvSpPr>
            <a:spLocks noGrp="1"/>
          </p:cNvSpPr>
          <p:nvPr>
            <p:ph type="ctrTitle"/>
          </p:nvPr>
        </p:nvSpPr>
        <p:spPr>
          <a:xfrm>
            <a:off x="149239" y="53451"/>
            <a:ext cx="11893522" cy="930528"/>
          </a:xfrm>
        </p:spPr>
        <p:txBody>
          <a:bodyPr/>
          <a:lstStyle/>
          <a:p>
            <a:pPr algn="ctr"/>
            <a:r>
              <a:rPr lang="es-419"/>
              <a:t>Interacciones ecológicas </a:t>
            </a:r>
            <a:endParaRPr lang="es-US"/>
          </a:p>
        </p:txBody>
      </p:sp>
      <p:sp>
        <p:nvSpPr>
          <p:cNvPr id="4" name="Subtítulo 3">
            <a:extLst>
              <a:ext uri="{FF2B5EF4-FFF2-40B4-BE49-F238E27FC236}">
                <a16:creationId xmlns:a16="http://schemas.microsoft.com/office/drawing/2014/main" id="{0C88664C-D1F6-E185-5557-F25A5363D50C}"/>
              </a:ext>
            </a:extLst>
          </p:cNvPr>
          <p:cNvSpPr>
            <a:spLocks noGrp="1"/>
          </p:cNvSpPr>
          <p:nvPr>
            <p:ph type="subTitle" idx="1"/>
          </p:nvPr>
        </p:nvSpPr>
        <p:spPr>
          <a:xfrm>
            <a:off x="553267" y="1218198"/>
            <a:ext cx="5344059" cy="5068931"/>
          </a:xfrm>
        </p:spPr>
        <p:txBody>
          <a:bodyPr/>
          <a:lstStyle/>
          <a:p>
            <a:pPr algn="l"/>
            <a:r>
              <a:rPr lang="es-419"/>
              <a:t>Son las relaciones que se establecen entre los organismos de una comunidad, pueden ser intraespecificas o interespecificas ya que influyen directamente en la distribución, abundancia y evolución de las especies porque son un elemento central en la estructura y dinámica de los ecosistemas.</a:t>
            </a:r>
          </a:p>
          <a:p>
            <a:pPr algn="l"/>
            <a:r>
              <a:rPr lang="es-419"/>
              <a:t>Pueden ser positivas, negativas o neutras ya que este enfoque permite analizar impactos ecológicos de forma comparativa y son muy importantes por el manejo del ecosistema </a:t>
            </a:r>
          </a:p>
        </p:txBody>
      </p:sp>
      <p:sp>
        <p:nvSpPr>
          <p:cNvPr id="5" name="Marcador de número de diapositiva 4">
            <a:extLst>
              <a:ext uri="{FF2B5EF4-FFF2-40B4-BE49-F238E27FC236}">
                <a16:creationId xmlns:a16="http://schemas.microsoft.com/office/drawing/2014/main" id="{3DAB745A-0CF8-B5DA-0F75-AAF9562066CC}"/>
              </a:ext>
            </a:extLst>
          </p:cNvPr>
          <p:cNvSpPr>
            <a:spLocks noGrp="1"/>
          </p:cNvSpPr>
          <p:nvPr>
            <p:ph type="sldNum" sz="quarter" idx="14"/>
          </p:nvPr>
        </p:nvSpPr>
        <p:spPr/>
        <p:txBody>
          <a:bodyPr/>
          <a:lstStyle/>
          <a:p>
            <a:pPr rtl="0"/>
            <a:fld id="{19B51A1E-902D-48AF-9020-955120F399B6}" type="slidenum">
              <a:rPr lang="es-ES" noProof="0" smtClean="0"/>
              <a:pPr rtl="0"/>
              <a:t>33</a:t>
            </a:fld>
            <a:endParaRPr lang="es-ES" noProof="0"/>
          </a:p>
        </p:txBody>
      </p:sp>
      <p:pic>
        <p:nvPicPr>
          <p:cNvPr id="8" name="Marcador de posición de imagen 7">
            <a:extLst>
              <a:ext uri="{FF2B5EF4-FFF2-40B4-BE49-F238E27FC236}">
                <a16:creationId xmlns:a16="http://schemas.microsoft.com/office/drawing/2014/main" id="{88E25E12-1DCB-ADF4-C668-B35A46FCF05B}"/>
              </a:ext>
            </a:extLst>
          </p:cNvPr>
          <p:cNvPicPr>
            <a:picLocks noGrp="1" noChangeAspect="1"/>
          </p:cNvPicPr>
          <p:nvPr>
            <p:ph type="pic" sz="quarter" idx="12"/>
          </p:nvPr>
        </p:nvPicPr>
        <p:blipFill>
          <a:blip r:embed="rId2"/>
          <a:srcRect l="1354" t="1974" r="1178" b="26646"/>
          <a:stretch>
            <a:fillRect/>
          </a:stretch>
        </p:blipFill>
        <p:spPr>
          <a:xfrm>
            <a:off x="6583883" y="1219702"/>
            <a:ext cx="4959166" cy="4539308"/>
          </a:xfrm>
          <a:prstGeom prst="rect">
            <a:avLst/>
          </a:prstGeom>
          <a:solidFill>
            <a:prstClr val="white">
              <a:lumMod val="85000"/>
            </a:prstClr>
          </a:solidFill>
        </p:spPr>
      </p:pic>
    </p:spTree>
    <p:extLst>
      <p:ext uri="{BB962C8B-B14F-4D97-AF65-F5344CB8AC3E}">
        <p14:creationId xmlns:p14="http://schemas.microsoft.com/office/powerpoint/2010/main" val="49884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4E2AB03-9F15-D930-088D-B764574BA661}"/>
              </a:ext>
            </a:extLst>
          </p:cNvPr>
          <p:cNvSpPr>
            <a:spLocks noGrp="1"/>
          </p:cNvSpPr>
          <p:nvPr>
            <p:ph type="ctrTitle"/>
          </p:nvPr>
        </p:nvSpPr>
        <p:spPr>
          <a:xfrm>
            <a:off x="149239" y="53451"/>
            <a:ext cx="11893522" cy="930528"/>
          </a:xfrm>
        </p:spPr>
        <p:txBody>
          <a:bodyPr/>
          <a:lstStyle/>
          <a:p>
            <a:pPr algn="ctr"/>
            <a:r>
              <a:rPr lang="es-419"/>
              <a:t>Tipos principales de interacciones </a:t>
            </a:r>
            <a:endParaRPr lang="es-US"/>
          </a:p>
        </p:txBody>
      </p:sp>
      <p:sp>
        <p:nvSpPr>
          <p:cNvPr id="4" name="Subtítulo 3">
            <a:extLst>
              <a:ext uri="{FF2B5EF4-FFF2-40B4-BE49-F238E27FC236}">
                <a16:creationId xmlns:a16="http://schemas.microsoft.com/office/drawing/2014/main" id="{0C88664C-D1F6-E185-5557-F25A5363D50C}"/>
              </a:ext>
            </a:extLst>
          </p:cNvPr>
          <p:cNvSpPr>
            <a:spLocks noGrp="1"/>
          </p:cNvSpPr>
          <p:nvPr>
            <p:ph type="subTitle" idx="1"/>
          </p:nvPr>
        </p:nvSpPr>
        <p:spPr>
          <a:xfrm>
            <a:off x="301782" y="1209608"/>
            <a:ext cx="5533266" cy="4945582"/>
          </a:xfrm>
        </p:spPr>
        <p:txBody>
          <a:bodyPr/>
          <a:lstStyle/>
          <a:p>
            <a:pPr algn="l"/>
            <a:r>
              <a:rPr lang="es-419" b="1"/>
              <a:t>Competencia: </a:t>
            </a:r>
            <a:r>
              <a:rPr lang="es-419"/>
              <a:t>los organismos compiten por recursos ilimitados</a:t>
            </a:r>
          </a:p>
          <a:p>
            <a:pPr algn="l"/>
            <a:endParaRPr lang="es-419"/>
          </a:p>
          <a:p>
            <a:pPr algn="l"/>
            <a:r>
              <a:rPr lang="es-419" b="1"/>
              <a:t>Depredación</a:t>
            </a:r>
            <a:r>
              <a:rPr lang="es-419"/>
              <a:t>: un organismo consume a otro</a:t>
            </a:r>
          </a:p>
          <a:p>
            <a:pPr algn="l"/>
            <a:endParaRPr lang="es-419"/>
          </a:p>
          <a:p>
            <a:pPr algn="l"/>
            <a:r>
              <a:rPr lang="es-419" b="1"/>
              <a:t>Parasitismo</a:t>
            </a:r>
            <a:r>
              <a:rPr lang="es-419"/>
              <a:t>: el parásito se beneficia dañando al hospedador</a:t>
            </a:r>
          </a:p>
          <a:p>
            <a:pPr algn="l"/>
            <a:endParaRPr lang="es-419"/>
          </a:p>
          <a:p>
            <a:pPr algn="l"/>
            <a:r>
              <a:rPr lang="es-419" b="1"/>
              <a:t>Mutualismo:</a:t>
            </a:r>
            <a:r>
              <a:rPr lang="es-419"/>
              <a:t> ambas especies se benefician</a:t>
            </a:r>
          </a:p>
          <a:p>
            <a:pPr algn="l"/>
            <a:endParaRPr lang="es-419"/>
          </a:p>
          <a:p>
            <a:pPr algn="l"/>
            <a:r>
              <a:rPr lang="es-419" b="1"/>
              <a:t>Comensialismo y amensalismo: </a:t>
            </a:r>
            <a:r>
              <a:rPr lang="es-419"/>
              <a:t>beneficio para uno o perjuicio para otro</a:t>
            </a:r>
          </a:p>
        </p:txBody>
      </p:sp>
      <p:sp>
        <p:nvSpPr>
          <p:cNvPr id="5" name="Marcador de número de diapositiva 4">
            <a:extLst>
              <a:ext uri="{FF2B5EF4-FFF2-40B4-BE49-F238E27FC236}">
                <a16:creationId xmlns:a16="http://schemas.microsoft.com/office/drawing/2014/main" id="{3DAB745A-0CF8-B5DA-0F75-AAF9562066CC}"/>
              </a:ext>
            </a:extLst>
          </p:cNvPr>
          <p:cNvSpPr>
            <a:spLocks noGrp="1"/>
          </p:cNvSpPr>
          <p:nvPr>
            <p:ph type="sldNum" sz="quarter" idx="14"/>
          </p:nvPr>
        </p:nvSpPr>
        <p:spPr/>
        <p:txBody>
          <a:bodyPr/>
          <a:lstStyle/>
          <a:p>
            <a:pPr rtl="0"/>
            <a:fld id="{19B51A1E-902D-48AF-9020-955120F399B6}" type="slidenum">
              <a:rPr lang="es-ES" noProof="0" smtClean="0"/>
              <a:pPr rtl="0"/>
              <a:t>34</a:t>
            </a:fld>
            <a:endParaRPr lang="es-ES" noProof="0"/>
          </a:p>
        </p:txBody>
      </p:sp>
      <p:pic>
        <p:nvPicPr>
          <p:cNvPr id="8" name="Marcador de posición de imagen 7">
            <a:extLst>
              <a:ext uri="{FF2B5EF4-FFF2-40B4-BE49-F238E27FC236}">
                <a16:creationId xmlns:a16="http://schemas.microsoft.com/office/drawing/2014/main" id="{35E3C3D4-5C73-1224-CC66-8A5E90F89B51}"/>
              </a:ext>
            </a:extLst>
          </p:cNvPr>
          <p:cNvPicPr>
            <a:picLocks noGrp="1" noChangeAspect="1"/>
          </p:cNvPicPr>
          <p:nvPr>
            <p:ph type="pic" sz="quarter" idx="12"/>
          </p:nvPr>
        </p:nvPicPr>
        <p:blipFill>
          <a:blip r:embed="rId2"/>
          <a:srcRect l="3097" t="19857" r="5190" b="2091"/>
          <a:stretch>
            <a:fillRect/>
          </a:stretch>
        </p:blipFill>
        <p:spPr>
          <a:xfrm>
            <a:off x="6179103" y="1918266"/>
            <a:ext cx="5533266" cy="3528266"/>
          </a:xfrm>
          <a:prstGeom prst="rect">
            <a:avLst/>
          </a:prstGeom>
          <a:solidFill>
            <a:prstClr val="white">
              <a:lumMod val="85000"/>
            </a:prstClr>
          </a:solidFill>
        </p:spPr>
      </p:pic>
    </p:spTree>
    <p:extLst>
      <p:ext uri="{BB962C8B-B14F-4D97-AF65-F5344CB8AC3E}">
        <p14:creationId xmlns:p14="http://schemas.microsoft.com/office/powerpoint/2010/main" val="294966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1C93986A-652B-9C2D-A593-79F8BD2FD085}"/>
              </a:ext>
            </a:extLst>
          </p:cNvPr>
          <p:cNvPicPr>
            <a:picLocks noGrp="1" noChangeAspect="1"/>
          </p:cNvPicPr>
          <p:nvPr>
            <p:ph type="pic" sz="quarter" idx="12"/>
          </p:nvPr>
        </p:nvPicPr>
        <p:blipFill>
          <a:blip r:embed="rId2"/>
          <a:srcRect l="15073" t="2754" r="9537" b="2323"/>
          <a:stretch>
            <a:fillRect/>
          </a:stretch>
        </p:blipFill>
        <p:spPr>
          <a:xfrm>
            <a:off x="3486188" y="2999620"/>
            <a:ext cx="5014010" cy="3034279"/>
          </a:xfrm>
          <a:prstGeom prst="rect">
            <a:avLst/>
          </a:prstGeom>
          <a:solidFill>
            <a:prstClr val="white">
              <a:lumMod val="85000"/>
            </a:prstClr>
          </a:solidFill>
        </p:spPr>
      </p:pic>
      <p:sp>
        <p:nvSpPr>
          <p:cNvPr id="3" name="Título 2">
            <a:extLst>
              <a:ext uri="{FF2B5EF4-FFF2-40B4-BE49-F238E27FC236}">
                <a16:creationId xmlns:a16="http://schemas.microsoft.com/office/drawing/2014/main" id="{BD07530E-2AC9-DABC-6BF3-6F09EDE41CD9}"/>
              </a:ext>
            </a:extLst>
          </p:cNvPr>
          <p:cNvSpPr>
            <a:spLocks noGrp="1"/>
          </p:cNvSpPr>
          <p:nvPr>
            <p:ph type="ctrTitle"/>
          </p:nvPr>
        </p:nvSpPr>
        <p:spPr>
          <a:xfrm>
            <a:off x="125743" y="86714"/>
            <a:ext cx="11979543" cy="730613"/>
          </a:xfrm>
        </p:spPr>
        <p:txBody>
          <a:bodyPr/>
          <a:lstStyle/>
          <a:p>
            <a:pPr algn="ctr"/>
            <a:r>
              <a:rPr lang="es-419"/>
              <a:t>Importancia ecológica </a:t>
            </a:r>
            <a:endParaRPr lang="es-US"/>
          </a:p>
        </p:txBody>
      </p:sp>
      <p:sp>
        <p:nvSpPr>
          <p:cNvPr id="4" name="Subtítulo 3">
            <a:extLst>
              <a:ext uri="{FF2B5EF4-FFF2-40B4-BE49-F238E27FC236}">
                <a16:creationId xmlns:a16="http://schemas.microsoft.com/office/drawing/2014/main" id="{BBD95025-F2BB-ABD4-6E57-76A5F38B9EBE}"/>
              </a:ext>
            </a:extLst>
          </p:cNvPr>
          <p:cNvSpPr>
            <a:spLocks noGrp="1"/>
          </p:cNvSpPr>
          <p:nvPr>
            <p:ph type="subTitle" idx="1"/>
          </p:nvPr>
        </p:nvSpPr>
        <p:spPr>
          <a:xfrm>
            <a:off x="438237" y="1059908"/>
            <a:ext cx="11354554" cy="1818422"/>
          </a:xfrm>
        </p:spPr>
        <p:txBody>
          <a:bodyPr/>
          <a:lstStyle/>
          <a:p>
            <a:pPr algn="l"/>
            <a:r>
              <a:rPr lang="es-419"/>
              <a:t>Se refiere al papel que cumplen los organismos y sus interacciones en el funcionamiento de los ecosistemas. Estos regulan las poblaciones y mantienen el equilibrio ecológico, ya que favorecen la biodiversidad y la estabilidad, influyen en la selección natural y su alteración provoca desequilibrio ecológico</a:t>
            </a:r>
          </a:p>
          <a:p>
            <a:pPr algn="l"/>
            <a:r>
              <a:rPr lang="es-419"/>
              <a:t>Son de vital importancia ya que los seres humanos sobrevivimos gracias a esto.</a:t>
            </a:r>
          </a:p>
          <a:p>
            <a:endParaRPr lang="es-US"/>
          </a:p>
        </p:txBody>
      </p:sp>
      <p:sp>
        <p:nvSpPr>
          <p:cNvPr id="5" name="Marcador de número de diapositiva 4">
            <a:extLst>
              <a:ext uri="{FF2B5EF4-FFF2-40B4-BE49-F238E27FC236}">
                <a16:creationId xmlns:a16="http://schemas.microsoft.com/office/drawing/2014/main" id="{5D677A3D-E1AE-A51F-27F7-D1BAB577E0FA}"/>
              </a:ext>
            </a:extLst>
          </p:cNvPr>
          <p:cNvSpPr>
            <a:spLocks noGrp="1"/>
          </p:cNvSpPr>
          <p:nvPr>
            <p:ph type="sldNum" sz="quarter" idx="14"/>
          </p:nvPr>
        </p:nvSpPr>
        <p:spPr/>
        <p:txBody>
          <a:bodyPr/>
          <a:lstStyle/>
          <a:p>
            <a:pPr rtl="0"/>
            <a:fld id="{19B51A1E-902D-48AF-9020-955120F399B6}" type="slidenum">
              <a:rPr lang="es-ES" noProof="0" smtClean="0"/>
              <a:pPr rtl="0"/>
              <a:t>35</a:t>
            </a:fld>
            <a:endParaRPr lang="es-ES" noProof="0"/>
          </a:p>
        </p:txBody>
      </p:sp>
    </p:spTree>
    <p:extLst>
      <p:ext uri="{BB962C8B-B14F-4D97-AF65-F5344CB8AC3E}">
        <p14:creationId xmlns:p14="http://schemas.microsoft.com/office/powerpoint/2010/main" val="371379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36F51D5B-9EAA-53FE-2061-94CC286D0073}"/>
              </a:ext>
            </a:extLst>
          </p:cNvPr>
          <p:cNvPicPr>
            <a:picLocks noGrp="1" noChangeAspect="1"/>
          </p:cNvPicPr>
          <p:nvPr>
            <p:ph type="pic" sz="quarter" idx="12"/>
          </p:nvPr>
        </p:nvPicPr>
        <p:blipFill>
          <a:blip r:embed="rId2"/>
          <a:srcRect l="3434" r="7157"/>
          <a:stretch>
            <a:fillRect/>
          </a:stretch>
        </p:blipFill>
        <p:spPr>
          <a:xfrm>
            <a:off x="5871227" y="1229158"/>
            <a:ext cx="6188957" cy="4614752"/>
          </a:xfrm>
          <a:prstGeom prst="rect">
            <a:avLst/>
          </a:prstGeom>
          <a:solidFill>
            <a:prstClr val="white">
              <a:lumMod val="85000"/>
            </a:prstClr>
          </a:solidFill>
        </p:spPr>
      </p:pic>
      <p:sp>
        <p:nvSpPr>
          <p:cNvPr id="3" name="Título 2">
            <a:extLst>
              <a:ext uri="{FF2B5EF4-FFF2-40B4-BE49-F238E27FC236}">
                <a16:creationId xmlns:a16="http://schemas.microsoft.com/office/drawing/2014/main" id="{BD07530E-2AC9-DABC-6BF3-6F09EDE41CD9}"/>
              </a:ext>
            </a:extLst>
          </p:cNvPr>
          <p:cNvSpPr>
            <a:spLocks noGrp="1"/>
          </p:cNvSpPr>
          <p:nvPr>
            <p:ph type="ctrTitle"/>
          </p:nvPr>
        </p:nvSpPr>
        <p:spPr>
          <a:xfrm>
            <a:off x="131815" y="138274"/>
            <a:ext cx="11928369" cy="779604"/>
          </a:xfrm>
        </p:spPr>
        <p:txBody>
          <a:bodyPr/>
          <a:lstStyle/>
          <a:p>
            <a:pPr algn="ctr"/>
            <a:r>
              <a:rPr lang="es-419"/>
              <a:t>El equilibrio ecológico y nuestro papel</a:t>
            </a:r>
            <a:endParaRPr lang="es-US"/>
          </a:p>
        </p:txBody>
      </p:sp>
      <p:sp>
        <p:nvSpPr>
          <p:cNvPr id="4" name="Subtítulo 3">
            <a:extLst>
              <a:ext uri="{FF2B5EF4-FFF2-40B4-BE49-F238E27FC236}">
                <a16:creationId xmlns:a16="http://schemas.microsoft.com/office/drawing/2014/main" id="{BBD95025-F2BB-ABD4-6E57-76A5F38B9EBE}"/>
              </a:ext>
            </a:extLst>
          </p:cNvPr>
          <p:cNvSpPr>
            <a:spLocks noGrp="1"/>
          </p:cNvSpPr>
          <p:nvPr>
            <p:ph type="subTitle" idx="1"/>
          </p:nvPr>
        </p:nvSpPr>
        <p:spPr>
          <a:xfrm>
            <a:off x="131815" y="1034256"/>
            <a:ext cx="5507525" cy="5403764"/>
          </a:xfrm>
        </p:spPr>
        <p:txBody>
          <a:bodyPr/>
          <a:lstStyle/>
          <a:p>
            <a:pPr algn="l"/>
            <a:r>
              <a:rPr lang="es-419"/>
              <a:t>Los ecosistemas funcionan como sistemas complejos e interdependientes donde cada organismo cumple una función específica.</a:t>
            </a:r>
          </a:p>
          <a:p>
            <a:pPr algn="l"/>
            <a:r>
              <a:rPr lang="es-419"/>
              <a:t>La biodiversidad es clave para la estabilidad y resiliencia de los ecosistemas frente a perturbaciones</a:t>
            </a:r>
          </a:p>
          <a:p>
            <a:pPr algn="l"/>
            <a:r>
              <a:rPr lang="es-419"/>
              <a:t>Las actividades humanas alteran esta relaciones, generando desequilibrio ecológicos y pérdida de funciones ecosistematicas porque comprender el rol de los seres vivos es fundamental para promover la conservación y el uso sustentable de los ecosistemas.</a:t>
            </a:r>
            <a:endParaRPr lang="es-US"/>
          </a:p>
        </p:txBody>
      </p:sp>
      <p:sp>
        <p:nvSpPr>
          <p:cNvPr id="5" name="Marcador de número de diapositiva 4">
            <a:extLst>
              <a:ext uri="{FF2B5EF4-FFF2-40B4-BE49-F238E27FC236}">
                <a16:creationId xmlns:a16="http://schemas.microsoft.com/office/drawing/2014/main" id="{5D677A3D-E1AE-A51F-27F7-D1BAB577E0FA}"/>
              </a:ext>
            </a:extLst>
          </p:cNvPr>
          <p:cNvSpPr>
            <a:spLocks noGrp="1"/>
          </p:cNvSpPr>
          <p:nvPr>
            <p:ph type="sldNum" sz="quarter" idx="14"/>
          </p:nvPr>
        </p:nvSpPr>
        <p:spPr/>
        <p:txBody>
          <a:bodyPr/>
          <a:lstStyle/>
          <a:p>
            <a:pPr rtl="0"/>
            <a:fld id="{19B51A1E-902D-48AF-9020-955120F399B6}" type="slidenum">
              <a:rPr lang="es-ES" noProof="0" smtClean="0"/>
              <a:pPr rtl="0"/>
              <a:t>36</a:t>
            </a:fld>
            <a:endParaRPr lang="es-ES" noProof="0"/>
          </a:p>
        </p:txBody>
      </p:sp>
    </p:spTree>
    <p:extLst>
      <p:ext uri="{BB962C8B-B14F-4D97-AF65-F5344CB8AC3E}">
        <p14:creationId xmlns:p14="http://schemas.microsoft.com/office/powerpoint/2010/main" val="221768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8F35FE5-0290-47F2-B7E6-3CC40E48D781}"/>
              </a:ext>
            </a:extLst>
          </p:cNvPr>
          <p:cNvSpPr>
            <a:spLocks noGrp="1"/>
          </p:cNvSpPr>
          <p:nvPr>
            <p:ph type="title"/>
          </p:nvPr>
        </p:nvSpPr>
        <p:spPr>
          <a:xfrm>
            <a:off x="565350" y="1335583"/>
            <a:ext cx="1758750" cy="687476"/>
          </a:xfrm>
        </p:spPr>
        <p:txBody>
          <a:bodyPr rtlCol="0"/>
          <a:lstStyle/>
          <a:p>
            <a:pPr rtl="0"/>
            <a:r>
              <a:rPr lang="es-ES"/>
              <a:t>VIDEO:</a:t>
            </a:r>
          </a:p>
        </p:txBody>
      </p:sp>
      <p:sp>
        <p:nvSpPr>
          <p:cNvPr id="8" name="Marcador de contenido 7">
            <a:extLst>
              <a:ext uri="{FF2B5EF4-FFF2-40B4-BE49-F238E27FC236}">
                <a16:creationId xmlns:a16="http://schemas.microsoft.com/office/drawing/2014/main" id="{841DD5B3-8651-4B9B-A7E5-6560B2FD9D31}"/>
              </a:ext>
            </a:extLst>
          </p:cNvPr>
          <p:cNvSpPr>
            <a:spLocks noGrp="1"/>
          </p:cNvSpPr>
          <p:nvPr>
            <p:ph idx="1"/>
          </p:nvPr>
        </p:nvSpPr>
        <p:spPr>
          <a:xfrm>
            <a:off x="432000" y="2939265"/>
            <a:ext cx="2951603" cy="2196235"/>
          </a:xfrm>
        </p:spPr>
        <p:txBody>
          <a:bodyPr rtlCol="0"/>
          <a:lstStyle/>
          <a:p>
            <a:pPr rtl="0"/>
            <a:r>
              <a:rPr lang="es-ES"/>
              <a:t>En este video veremos un pequeño resumen de lo que es el ecosistema y los ciclos biogeoquímicos</a:t>
            </a:r>
          </a:p>
        </p:txBody>
      </p:sp>
      <p:sp>
        <p:nvSpPr>
          <p:cNvPr id="4" name="Marcador de número de diapositiva 3">
            <a:extLst>
              <a:ext uri="{FF2B5EF4-FFF2-40B4-BE49-F238E27FC236}">
                <a16:creationId xmlns:a16="http://schemas.microsoft.com/office/drawing/2014/main" id="{48AB8A96-4ECB-445D-90F1-4C7E558D2A8A}"/>
              </a:ext>
            </a:extLst>
          </p:cNvPr>
          <p:cNvSpPr>
            <a:spLocks noGrp="1"/>
          </p:cNvSpPr>
          <p:nvPr>
            <p:ph type="sldNum" sz="quarter" idx="11"/>
          </p:nvPr>
        </p:nvSpPr>
        <p:spPr/>
        <p:txBody>
          <a:bodyPr rtlCol="0"/>
          <a:lstStyle/>
          <a:p>
            <a:pPr rtl="0"/>
            <a:fld id="{19B51A1E-902D-48AF-9020-955120F399B6}" type="slidenum">
              <a:rPr lang="es-ES" smtClean="0"/>
              <a:pPr rtl="0"/>
              <a:t>37</a:t>
            </a:fld>
            <a:endParaRPr lang="es-ES"/>
          </a:p>
        </p:txBody>
      </p:sp>
      <p:pic>
        <p:nvPicPr>
          <p:cNvPr id="6" name="trim.F52BCBD1-F75A-4693-9A6F-B59A0CAAA891.MOV">
            <a:hlinkClick r:id="" action="ppaction://media"/>
            <a:extLst>
              <a:ext uri="{FF2B5EF4-FFF2-40B4-BE49-F238E27FC236}">
                <a16:creationId xmlns:a16="http://schemas.microsoft.com/office/drawing/2014/main" id="{FE06C92B-BA52-0789-B89E-6F10474C1F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42351" y="1335583"/>
            <a:ext cx="6446828" cy="4442310"/>
          </a:xfrm>
          <a:prstGeom prst="rect">
            <a:avLst/>
          </a:prstGeom>
        </p:spPr>
      </p:pic>
    </p:spTree>
    <p:extLst>
      <p:ext uri="{BB962C8B-B14F-4D97-AF65-F5344CB8AC3E}">
        <p14:creationId xmlns:p14="http://schemas.microsoft.com/office/powerpoint/2010/main" val="3797378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5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Hojas de la naturaleza">
            <a:extLst>
              <a:ext uri="{FF2B5EF4-FFF2-40B4-BE49-F238E27FC236}">
                <a16:creationId xmlns:a16="http://schemas.microsoft.com/office/drawing/2014/main" id="{C6EF0DE7-33B5-D141-BBF6-CAB5BBE6411B}"/>
              </a:ext>
            </a:extLst>
          </p:cNvPr>
          <p:cNvPicPr>
            <a:picLocks noGrp="1" noChangeAspect="1"/>
          </p:cNvPicPr>
          <p:nvPr>
            <p:ph type="pic" sz="quarter" idx="12"/>
          </p:nvPr>
        </p:nvPicPr>
        <p:blipFill>
          <a:blip r:embed="rId3"/>
          <a:srcRect l="11" r="11"/>
          <a:stretch>
            <a:fillRect/>
          </a:stretch>
        </p:blipFill>
        <p:spPr/>
      </p:pic>
      <p:sp>
        <p:nvSpPr>
          <p:cNvPr id="6" name="Subtítulo 5">
            <a:extLst>
              <a:ext uri="{FF2B5EF4-FFF2-40B4-BE49-F238E27FC236}">
                <a16:creationId xmlns:a16="http://schemas.microsoft.com/office/drawing/2014/main" id="{4C157A2F-5869-EBD7-5F94-268AD88F7FD7}"/>
              </a:ext>
            </a:extLst>
          </p:cNvPr>
          <p:cNvSpPr>
            <a:spLocks noGrp="1"/>
          </p:cNvSpPr>
          <p:nvPr>
            <p:ph type="subTitle" idx="1"/>
          </p:nvPr>
        </p:nvSpPr>
        <p:spPr>
          <a:xfrm>
            <a:off x="67422" y="948646"/>
            <a:ext cx="12105381" cy="6454805"/>
          </a:xfrm>
        </p:spPr>
        <p:txBody>
          <a:bodyPr vert="horz" lIns="216000" tIns="144000" rIns="576000" bIns="0" rtlCol="0" anchor="t">
            <a:noAutofit/>
          </a:bodyPr>
          <a:lstStyle/>
          <a:p>
            <a:pPr algn="l"/>
            <a:r>
              <a:rPr lang="es-MX" sz="1800"/>
              <a:t>Bibliografías: Comisión Nacional para el Conocimiento y Uso de la Biodiversidad. (s. f.). </a:t>
            </a:r>
            <a:r>
              <a:rPr lang="es-MX" sz="1800" i="1"/>
              <a:t>Procesos ecológicos</a:t>
            </a:r>
            <a:r>
              <a:rPr lang="es-MX" sz="1800"/>
              <a:t>. Gobierno de México.</a:t>
            </a:r>
            <a:br>
              <a:rPr lang="es-MX" sz="1800"/>
            </a:br>
            <a:r>
              <a:rPr lang="es-MX" sz="1800">
                <a:hlinkClick r:id="rId4"/>
              </a:rPr>
              <a:t>https://www.biodiversidad.gob.mx/ecosistemas/procesose</a:t>
            </a:r>
            <a:endParaRPr lang="es-MX" sz="1800"/>
          </a:p>
          <a:p>
            <a:pPr algn="l"/>
            <a:r>
              <a:rPr lang="es-MX" sz="1800"/>
              <a:t>Universidad Nacional Autónoma de México. (s. f.). </a:t>
            </a:r>
            <a:r>
              <a:rPr lang="es-MX" sz="1800" i="1"/>
              <a:t>Flujo de energía en los ecosistemas</a:t>
            </a:r>
            <a:r>
              <a:rPr lang="es-MX" sz="1800"/>
              <a:t>. Wiki CCH.</a:t>
            </a:r>
            <a:br>
              <a:rPr lang="es-MX" sz="1800"/>
            </a:br>
            <a:r>
              <a:rPr lang="es-MX" sz="1800"/>
              <a:t>https://wiki.cch.unam.mx/</a:t>
            </a:r>
            <a:r>
              <a:rPr lang="es-MX" sz="1800" err="1"/>
              <a:t>Flujo_de_energía_en_los_ecosistemas</a:t>
            </a:r>
            <a:endParaRPr lang="es-MX" sz="1800"/>
          </a:p>
          <a:p>
            <a:pPr algn="l"/>
            <a:r>
              <a:rPr lang="es-MX" sz="1800" err="1"/>
              <a:t>Wikibiología</a:t>
            </a:r>
            <a:r>
              <a:rPr lang="es-MX" sz="1800"/>
              <a:t>. (s. f.). </a:t>
            </a:r>
            <a:r>
              <a:rPr lang="es-MX" sz="1800" i="1"/>
              <a:t>Interacciones ecológicas y flujo de energía en los ecosistemas</a:t>
            </a:r>
            <a:r>
              <a:rPr lang="es-MX" sz="1800"/>
              <a:t>.</a:t>
            </a:r>
            <a:br>
              <a:rPr lang="es-MX" sz="1800"/>
            </a:br>
            <a:r>
              <a:rPr lang="es-MX" sz="1800">
                <a:hlinkClick r:id="rId5"/>
              </a:rPr>
              <a:t>https://www.wikibiologia.net/interacciones-ecologicas-y-flujo-de-energia-en-los-ecosistemas/</a:t>
            </a:r>
            <a:endParaRPr lang="es-MX" sz="1800"/>
          </a:p>
          <a:p>
            <a:pPr algn="l"/>
            <a:r>
              <a:rPr lang="es-MX" sz="1800"/>
              <a:t>Wikipedia. (s. f.). </a:t>
            </a:r>
            <a:r>
              <a:rPr lang="es-MX" sz="1800" i="1"/>
              <a:t>Flujo de energía y nutrientes en los ecosistemas</a:t>
            </a:r>
            <a:r>
              <a:rPr lang="es-MX" sz="1800"/>
              <a:t>.</a:t>
            </a:r>
            <a:br>
              <a:rPr lang="es-MX" sz="1800"/>
            </a:br>
            <a:r>
              <a:rPr lang="es-MX" sz="1800">
                <a:hlinkClick r:id="rId6"/>
              </a:rPr>
              <a:t>https://es.wikipedia.org/wiki/</a:t>
            </a:r>
            <a:r>
              <a:rPr lang="es-MX" sz="1800" dirty="0">
                <a:hlinkClick r:id="rId6"/>
              </a:rPr>
              <a:t>Flujo_de_energía_y_nutrientes_en_los_ecosistemas</a:t>
            </a:r>
            <a:endParaRPr lang="es-MX" sz="1800"/>
          </a:p>
          <a:p>
            <a:pPr algn="l"/>
            <a:r>
              <a:rPr lang="es-MX" sz="1800" err="1"/>
              <a:t>Wikibiología</a:t>
            </a:r>
            <a:r>
              <a:rPr lang="es-MX" sz="1800"/>
              <a:t>. (s. f.). </a:t>
            </a:r>
            <a:r>
              <a:rPr lang="es-MX" sz="1800" i="1"/>
              <a:t>Ecosistemas: flujo de energía, cadenas tróficas y ciclos biogeoquímicos</a:t>
            </a:r>
            <a:r>
              <a:rPr lang="es-MX" sz="1800"/>
              <a:t>.</a:t>
            </a:r>
            <a:br>
              <a:rPr lang="es-MX" sz="1800"/>
            </a:br>
            <a:r>
              <a:rPr lang="es-MX" sz="1800">
                <a:hlinkClick r:id="rId7"/>
              </a:rPr>
              <a:t>https://www.wikibiologia.net/ecosistemas-flujo-de-energia-cadenas-troficas-y-ciclos-biogeoquimicos/</a:t>
            </a:r>
            <a:endParaRPr lang="es-MX" sz="1800"/>
          </a:p>
          <a:p>
            <a:pPr algn="l"/>
            <a:r>
              <a:rPr lang="es-MX" sz="1800"/>
              <a:t>Biología.edu.ar. (s. f.). </a:t>
            </a:r>
            <a:r>
              <a:rPr lang="es-MX" sz="1800" i="1"/>
              <a:t>Funcionamiento de un ecosistema</a:t>
            </a:r>
            <a:r>
              <a:rPr lang="es-MX" sz="1800"/>
              <a:t>.</a:t>
            </a:r>
            <a:br>
              <a:rPr lang="es-MX" sz="1800"/>
            </a:br>
            <a:r>
              <a:rPr lang="es-MX" sz="1800">
                <a:hlinkClick r:id="rId8"/>
              </a:rPr>
              <a:t>https://www.biologia.edu.ar/ecologia/FUNCIONAM%20DE%20UN%20ECOSISTEMA.htm</a:t>
            </a:r>
            <a:endParaRPr lang="es-MX" sz="1800"/>
          </a:p>
          <a:p>
            <a:pPr algn="l"/>
            <a:r>
              <a:rPr lang="es-MX" sz="1800" err="1"/>
              <a:t>Wited</a:t>
            </a:r>
            <a:r>
              <a:rPr lang="es-MX" sz="1800"/>
              <a:t>. (s. f.). </a:t>
            </a:r>
            <a:r>
              <a:rPr lang="es-MX" sz="1800" i="1"/>
              <a:t>Flujo de energía en los ecosistemas</a:t>
            </a:r>
            <a:r>
              <a:rPr lang="es-MX" sz="1800"/>
              <a:t>.</a:t>
            </a:r>
            <a:br>
              <a:rPr lang="es-MX" sz="1800"/>
            </a:br>
            <a:r>
              <a:rPr lang="es-MX" sz="1800">
                <a:hlinkClick r:id="rId9"/>
              </a:rPr>
              <a:t>https://www.wited.com/flujo-de-energia-en-los-ecosistemas/</a:t>
            </a:r>
            <a:endParaRPr lang="es-MX" sz="1800"/>
          </a:p>
          <a:p>
            <a:pPr algn="l"/>
            <a:r>
              <a:rPr lang="es-MX" sz="1800"/>
              <a:t>Universidad de Guanajuato. (2018). </a:t>
            </a:r>
            <a:r>
              <a:rPr lang="es-MX" sz="1800" i="1"/>
              <a:t>Ciclos de la materia y flujo de energía</a:t>
            </a:r>
            <a:r>
              <a:rPr lang="es-MX" sz="1800"/>
              <a:t>.</a:t>
            </a:r>
            <a:br>
              <a:rPr lang="es-MX" sz="1800"/>
            </a:br>
            <a:r>
              <a:rPr lang="es-MX" sz="1800">
                <a:hlinkClick r:id="rId10"/>
              </a:rPr>
              <a:t>https://nodo.ugto.mx/wp-content/uploads/2018/07/bloque6.pdf</a:t>
            </a:r>
            <a:endParaRPr lang="es-MX" sz="1800"/>
          </a:p>
          <a:p>
            <a:pPr algn="l"/>
            <a:r>
              <a:rPr lang="es-MX" sz="1800" dirty="0">
                <a:ea typeface="+mj-lt"/>
                <a:cs typeface="+mj-lt"/>
              </a:rPr>
              <a:t>Ciclos </a:t>
            </a:r>
            <a:r>
              <a:rPr lang="es-MX" sz="1800" dirty="0" err="1">
                <a:ea typeface="+mj-lt"/>
                <a:cs typeface="+mj-lt"/>
              </a:rPr>
              <a:t>Biogeoquimicos</a:t>
            </a:r>
          </a:p>
          <a:p>
            <a:pPr algn="l"/>
            <a:r>
              <a:rPr lang="es-MX" sz="1800" dirty="0">
                <a:ea typeface="+mj-lt"/>
                <a:cs typeface="+mj-lt"/>
                <a:hlinkClick r:id="rId11"/>
              </a:rPr>
              <a:t>https://ecologiaverde.elperiodico.com/ciclos-biogeoquimicos-que-son-tipos-e-importancia-3262.html</a:t>
            </a:r>
            <a:endParaRPr lang="es-MX" dirty="0">
              <a:hlinkClick r:id="" action="ppaction://noaction"/>
            </a:endParaRPr>
          </a:p>
          <a:p>
            <a:pPr algn="l"/>
            <a:endParaRPr lang="es-MX" sz="1800"/>
          </a:p>
        </p:txBody>
      </p:sp>
      <p:sp>
        <p:nvSpPr>
          <p:cNvPr id="19" name="Título 18">
            <a:extLst>
              <a:ext uri="{FF2B5EF4-FFF2-40B4-BE49-F238E27FC236}">
                <a16:creationId xmlns:a16="http://schemas.microsoft.com/office/drawing/2014/main" id="{248369A1-578F-8B80-CC63-4832AF060442}"/>
              </a:ext>
            </a:extLst>
          </p:cNvPr>
          <p:cNvSpPr>
            <a:spLocks noGrp="1"/>
          </p:cNvSpPr>
          <p:nvPr>
            <p:ph type="ctrTitle"/>
          </p:nvPr>
        </p:nvSpPr>
        <p:spPr>
          <a:xfrm>
            <a:off x="2876549" y="86714"/>
            <a:ext cx="6438900" cy="838200"/>
          </a:xfrm>
        </p:spPr>
        <p:txBody>
          <a:bodyPr/>
          <a:lstStyle/>
          <a:p>
            <a:r>
              <a:rPr lang="es-MX" sz="4800" dirty="0"/>
              <a:t>GRACIAS</a:t>
            </a:r>
          </a:p>
        </p:txBody>
      </p:sp>
    </p:spTree>
    <p:extLst>
      <p:ext uri="{BB962C8B-B14F-4D97-AF65-F5344CB8AC3E}">
        <p14:creationId xmlns:p14="http://schemas.microsoft.com/office/powerpoint/2010/main" val="2490148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E832830-6302-8932-CDB4-3F361BA05A0C}"/>
              </a:ext>
            </a:extLst>
          </p:cNvPr>
          <p:cNvSpPr/>
          <p:nvPr/>
        </p:nvSpPr>
        <p:spPr>
          <a:xfrm>
            <a:off x="178734" y="189940"/>
            <a:ext cx="4388222" cy="8247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2D215A-7D9D-4B71-81A1-3220FCFE316C}"/>
              </a:ext>
            </a:extLst>
          </p:cNvPr>
          <p:cNvSpPr>
            <a:spLocks noGrp="1"/>
          </p:cNvSpPr>
          <p:nvPr>
            <p:ph type="title"/>
          </p:nvPr>
        </p:nvSpPr>
        <p:spPr/>
        <p:txBody>
          <a:bodyPr rtlCol="0"/>
          <a:lstStyle/>
          <a:p>
            <a:r>
              <a:rPr lang="es-ES">
                <a:solidFill>
                  <a:schemeClr val="bg1"/>
                </a:solidFill>
                <a:ea typeface="+mj-lt"/>
                <a:cs typeface="+mj-lt"/>
              </a:rPr>
              <a:t>Sistemas de la Tierra</a:t>
            </a:r>
            <a:endParaRPr lang="en-US">
              <a:solidFill>
                <a:schemeClr val="bg1"/>
              </a:solidFill>
            </a:endParaRPr>
          </a:p>
        </p:txBody>
      </p:sp>
      <p:sp>
        <p:nvSpPr>
          <p:cNvPr id="8" name="Marcador de texto 7">
            <a:extLst>
              <a:ext uri="{FF2B5EF4-FFF2-40B4-BE49-F238E27FC236}">
                <a16:creationId xmlns:a16="http://schemas.microsoft.com/office/drawing/2014/main" id="{E6971D8C-ECC5-4EDD-AC10-DDF4CA7E9DC3}"/>
              </a:ext>
            </a:extLst>
          </p:cNvPr>
          <p:cNvSpPr>
            <a:spLocks noGrp="1"/>
          </p:cNvSpPr>
          <p:nvPr>
            <p:ph type="body" sz="quarter" idx="16"/>
          </p:nvPr>
        </p:nvSpPr>
        <p:spPr/>
        <p:txBody>
          <a:bodyPr vert="horz" lIns="0" tIns="0" rIns="0" bIns="0" rtlCol="0" anchor="t">
            <a:noAutofit/>
          </a:bodyPr>
          <a:lstStyle/>
          <a:p>
            <a:r>
              <a:rPr lang="es-ES" sz="2000">
                <a:ea typeface="+mj-lt"/>
                <a:cs typeface="+mj-lt"/>
              </a:rPr>
              <a:t>Atmósfera</a:t>
            </a:r>
            <a:endParaRPr lang="en-US" sz="2400"/>
          </a:p>
        </p:txBody>
      </p:sp>
      <p:sp>
        <p:nvSpPr>
          <p:cNvPr id="13" name="Marcador de texto 12">
            <a:extLst>
              <a:ext uri="{FF2B5EF4-FFF2-40B4-BE49-F238E27FC236}">
                <a16:creationId xmlns:a16="http://schemas.microsoft.com/office/drawing/2014/main" id="{A6B0E616-411B-4401-BC87-821D72B9D614}"/>
              </a:ext>
            </a:extLst>
          </p:cNvPr>
          <p:cNvSpPr>
            <a:spLocks noGrp="1"/>
          </p:cNvSpPr>
          <p:nvPr>
            <p:ph type="body" sz="quarter" idx="21"/>
          </p:nvPr>
        </p:nvSpPr>
        <p:spPr>
          <a:xfrm>
            <a:off x="432094" y="4683350"/>
            <a:ext cx="2047942" cy="911205"/>
          </a:xfrm>
        </p:spPr>
        <p:txBody>
          <a:bodyPr vert="horz" lIns="0" tIns="0" rIns="0" bIns="0" rtlCol="0" anchor="t">
            <a:noAutofit/>
          </a:bodyPr>
          <a:lstStyle/>
          <a:p>
            <a:r>
              <a:rPr lang="es-ES" sz="2000">
                <a:ea typeface="+mn-lt"/>
                <a:cs typeface="+mn-lt"/>
              </a:rPr>
              <a:t>protege y regula el clima</a:t>
            </a:r>
            <a:r>
              <a:rPr lang="es-ES">
                <a:ea typeface="+mn-lt"/>
                <a:cs typeface="+mn-lt"/>
              </a:rPr>
              <a:t>.</a:t>
            </a:r>
            <a:endParaRPr lang="en-US"/>
          </a:p>
        </p:txBody>
      </p:sp>
      <p:cxnSp>
        <p:nvCxnSpPr>
          <p:cNvPr id="75" name="Conector recto 74" descr="Primera línea divisoria de la diapositiva">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Marcador de texto 8">
            <a:extLst>
              <a:ext uri="{FF2B5EF4-FFF2-40B4-BE49-F238E27FC236}">
                <a16:creationId xmlns:a16="http://schemas.microsoft.com/office/drawing/2014/main" id="{A6E9F776-E542-4D93-851A-A3A10F6D2A7D}"/>
              </a:ext>
            </a:extLst>
          </p:cNvPr>
          <p:cNvSpPr>
            <a:spLocks noGrp="1"/>
          </p:cNvSpPr>
          <p:nvPr>
            <p:ph type="body" sz="quarter" idx="17"/>
          </p:nvPr>
        </p:nvSpPr>
        <p:spPr/>
        <p:txBody>
          <a:bodyPr vert="horz" lIns="0" tIns="0" rIns="0" bIns="0" rtlCol="0" anchor="t">
            <a:noAutofit/>
          </a:bodyPr>
          <a:lstStyle/>
          <a:p>
            <a:pPr rtl="0"/>
            <a:r>
              <a:rPr lang="es-ES"/>
              <a:t>Litosfera</a:t>
            </a:r>
          </a:p>
        </p:txBody>
      </p:sp>
      <p:sp>
        <p:nvSpPr>
          <p:cNvPr id="4" name="Marcador de texto 3">
            <a:extLst>
              <a:ext uri="{FF2B5EF4-FFF2-40B4-BE49-F238E27FC236}">
                <a16:creationId xmlns:a16="http://schemas.microsoft.com/office/drawing/2014/main" id="{79CEA89E-0B03-4727-AB47-73EA4E2DF948}"/>
              </a:ext>
            </a:extLst>
          </p:cNvPr>
          <p:cNvSpPr>
            <a:spLocks noGrp="1"/>
          </p:cNvSpPr>
          <p:nvPr>
            <p:ph type="body" sz="quarter" idx="12"/>
          </p:nvPr>
        </p:nvSpPr>
        <p:spPr/>
        <p:txBody>
          <a:bodyPr vert="horz" lIns="0" tIns="0" rIns="0" bIns="0" rtlCol="0" anchor="t">
            <a:noAutofit/>
          </a:bodyPr>
          <a:lstStyle/>
          <a:p>
            <a:r>
              <a:rPr lang="es-ES" sz="2000">
                <a:ea typeface="+mn-lt"/>
                <a:cs typeface="+mn-lt"/>
              </a:rPr>
              <a:t>superficie sólida.</a:t>
            </a:r>
            <a:endParaRPr lang="en-US" sz="2000">
              <a:ea typeface="Calibri Light"/>
              <a:cs typeface="Calibri Light"/>
            </a:endParaRPr>
          </a:p>
        </p:txBody>
      </p:sp>
      <p:cxnSp>
        <p:nvCxnSpPr>
          <p:cNvPr id="77" name="Conector recto 76" descr="Segunda línea divisoria de la diapositiva">
            <a:extLst>
              <a:ext uri="{FF2B5EF4-FFF2-40B4-BE49-F238E27FC236}">
                <a16:creationId xmlns:a16="http://schemas.microsoft.com/office/drawing/2014/main" id="{50250EBA-885D-4E6F-B841-92A9B8FBBB6F}"/>
              </a:ext>
              <a:ext uri="{C183D7F6-B498-43B3-948B-1728B52AA6E4}">
                <adec:decorative xmlns:adec="http://schemas.microsoft.com/office/drawing/2017/decorative" val="1"/>
              </a:ext>
            </a:extLst>
          </p:cNvPr>
          <p:cNvCxnSpPr>
            <a:cxnSpLocks/>
          </p:cNvCxnSpPr>
          <p:nvPr/>
        </p:nvCxnSpPr>
        <p:spPr>
          <a:xfrm>
            <a:off x="5076806" y="2052013"/>
            <a:ext cx="0" cy="148749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Marcador de texto 9">
            <a:extLst>
              <a:ext uri="{FF2B5EF4-FFF2-40B4-BE49-F238E27FC236}">
                <a16:creationId xmlns:a16="http://schemas.microsoft.com/office/drawing/2014/main" id="{CE222CAE-9234-4B0E-90FC-584C469313C6}"/>
              </a:ext>
            </a:extLst>
          </p:cNvPr>
          <p:cNvSpPr>
            <a:spLocks noGrp="1"/>
          </p:cNvSpPr>
          <p:nvPr>
            <p:ph type="body" sz="quarter" idx="18"/>
          </p:nvPr>
        </p:nvSpPr>
        <p:spPr/>
        <p:txBody>
          <a:bodyPr vert="horz" lIns="0" tIns="0" rIns="0" bIns="0" rtlCol="0" anchor="t">
            <a:noAutofit/>
          </a:bodyPr>
          <a:lstStyle/>
          <a:p>
            <a:pPr rtl="0"/>
            <a:r>
              <a:rPr lang="es-ES"/>
              <a:t>Hidrosfera</a:t>
            </a:r>
          </a:p>
        </p:txBody>
      </p:sp>
      <p:sp>
        <p:nvSpPr>
          <p:cNvPr id="5" name="Marcador de texto 4">
            <a:extLst>
              <a:ext uri="{FF2B5EF4-FFF2-40B4-BE49-F238E27FC236}">
                <a16:creationId xmlns:a16="http://schemas.microsoft.com/office/drawing/2014/main" id="{C4F969E5-6F82-4658-A735-72D16DDDD1D8}"/>
              </a:ext>
            </a:extLst>
          </p:cNvPr>
          <p:cNvSpPr>
            <a:spLocks noGrp="1"/>
          </p:cNvSpPr>
          <p:nvPr>
            <p:ph type="body" sz="quarter" idx="13"/>
          </p:nvPr>
        </p:nvSpPr>
        <p:spPr/>
        <p:txBody>
          <a:bodyPr vert="horz" lIns="0" tIns="0" rIns="0" bIns="0" rtlCol="0" anchor="t">
            <a:noAutofit/>
          </a:bodyPr>
          <a:lstStyle/>
          <a:p>
            <a:r>
              <a:rPr lang="es-ES" sz="2000">
                <a:ea typeface="+mn-lt"/>
                <a:cs typeface="+mn-lt"/>
              </a:rPr>
              <a:t>Agua del planeta.</a:t>
            </a:r>
            <a:endParaRPr lang="en-US" sz="2000">
              <a:ea typeface="Calibri Light"/>
              <a:cs typeface="Calibri Light"/>
            </a:endParaRPr>
          </a:p>
        </p:txBody>
      </p:sp>
      <p:cxnSp>
        <p:nvCxnSpPr>
          <p:cNvPr id="78" name="Conector recto 77" descr="Tercera línea divisoria de la diapositiva">
            <a:extLst>
              <a:ext uri="{FF2B5EF4-FFF2-40B4-BE49-F238E27FC236}">
                <a16:creationId xmlns:a16="http://schemas.microsoft.com/office/drawing/2014/main" id="{29488879-6129-4D02-B173-36635DF61BC0}"/>
              </a:ext>
              <a:ext uri="{C183D7F6-B498-43B3-948B-1728B52AA6E4}">
                <adec:decorative xmlns:adec="http://schemas.microsoft.com/office/drawing/2017/decorative" val="1"/>
              </a:ext>
            </a:extLst>
          </p:cNvPr>
          <p:cNvCxnSpPr>
            <a:cxnSpLocks/>
          </p:cNvCxnSpPr>
          <p:nvPr/>
        </p:nvCxnSpPr>
        <p:spPr>
          <a:xfrm>
            <a:off x="7248035" y="2052013"/>
            <a:ext cx="0" cy="148749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Marcador de texto 10">
            <a:extLst>
              <a:ext uri="{FF2B5EF4-FFF2-40B4-BE49-F238E27FC236}">
                <a16:creationId xmlns:a16="http://schemas.microsoft.com/office/drawing/2014/main" id="{ACD29343-5246-427C-BFCC-F61B25177CF4}"/>
              </a:ext>
            </a:extLst>
          </p:cNvPr>
          <p:cNvSpPr>
            <a:spLocks noGrp="1"/>
          </p:cNvSpPr>
          <p:nvPr>
            <p:ph type="body" sz="quarter" idx="19"/>
          </p:nvPr>
        </p:nvSpPr>
        <p:spPr/>
        <p:txBody>
          <a:bodyPr vert="horz" lIns="0" tIns="0" rIns="0" bIns="0" rtlCol="0" anchor="t">
            <a:noAutofit/>
          </a:bodyPr>
          <a:lstStyle/>
          <a:p>
            <a:pPr rtl="0"/>
            <a:r>
              <a:rPr lang="es-ES"/>
              <a:t>Biosfera</a:t>
            </a:r>
          </a:p>
        </p:txBody>
      </p:sp>
      <p:sp>
        <p:nvSpPr>
          <p:cNvPr id="6" name="Marcador de texto 5">
            <a:extLst>
              <a:ext uri="{FF2B5EF4-FFF2-40B4-BE49-F238E27FC236}">
                <a16:creationId xmlns:a16="http://schemas.microsoft.com/office/drawing/2014/main" id="{A163F1F1-E70E-4823-905B-45B18FCD35FA}"/>
              </a:ext>
            </a:extLst>
          </p:cNvPr>
          <p:cNvSpPr>
            <a:spLocks noGrp="1"/>
          </p:cNvSpPr>
          <p:nvPr>
            <p:ph type="body" sz="quarter" idx="14"/>
          </p:nvPr>
        </p:nvSpPr>
        <p:spPr/>
        <p:txBody>
          <a:bodyPr vert="horz" lIns="0" tIns="0" rIns="0" bIns="0" rtlCol="0" anchor="t">
            <a:noAutofit/>
          </a:bodyPr>
          <a:lstStyle/>
          <a:p>
            <a:r>
              <a:rPr lang="es-ES" sz="2000">
                <a:ea typeface="+mn-lt"/>
                <a:cs typeface="+mn-lt"/>
              </a:rPr>
              <a:t>Conjunto de la vida.</a:t>
            </a:r>
            <a:endParaRPr lang="en-US" sz="2000">
              <a:ea typeface="Calibri Light"/>
              <a:cs typeface="Calibri Light"/>
            </a:endParaRPr>
          </a:p>
        </p:txBody>
      </p:sp>
      <p:sp>
        <p:nvSpPr>
          <p:cNvPr id="3" name="Marcador de número de diapositiva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rtlCol="0"/>
          <a:lstStyle/>
          <a:p>
            <a:pPr rtl="0"/>
            <a:fld id="{19B51A1E-902D-48AF-9020-955120F399B6}" type="slidenum">
              <a:rPr lang="es-ES" smtClean="0"/>
              <a:pPr rtl="0"/>
              <a:t>4</a:t>
            </a:fld>
            <a:endParaRPr lang="es-ES"/>
          </a:p>
        </p:txBody>
      </p:sp>
      <p:pic>
        <p:nvPicPr>
          <p:cNvPr id="20" name="Picture 19" descr="Atmósfera terrestre: composición, capas, funciones">
            <a:extLst>
              <a:ext uri="{FF2B5EF4-FFF2-40B4-BE49-F238E27FC236}">
                <a16:creationId xmlns:a16="http://schemas.microsoft.com/office/drawing/2014/main" id="{1211630B-893C-2007-3FE6-ACCFD7BF23BF}"/>
              </a:ext>
            </a:extLst>
          </p:cNvPr>
          <p:cNvPicPr>
            <a:picLocks noChangeAspect="1"/>
          </p:cNvPicPr>
          <p:nvPr/>
        </p:nvPicPr>
        <p:blipFill>
          <a:blip r:embed="rId3"/>
          <a:srcRect l="364" t="569" r="522" b="554"/>
          <a:stretch>
            <a:fillRect/>
          </a:stretch>
        </p:blipFill>
        <p:spPr>
          <a:xfrm>
            <a:off x="645308" y="1957915"/>
            <a:ext cx="2001716" cy="1819482"/>
          </a:xfrm>
          <a:prstGeom prst="flowChartConnector">
            <a:avLst/>
          </a:prstGeom>
        </p:spPr>
      </p:pic>
      <p:pic>
        <p:nvPicPr>
          <p:cNvPr id="26" name="Picture Placeholder 25" descr="Día Mundial del Agua - Gaceta UNAM">
            <a:extLst>
              <a:ext uri="{FF2B5EF4-FFF2-40B4-BE49-F238E27FC236}">
                <a16:creationId xmlns:a16="http://schemas.microsoft.com/office/drawing/2014/main" id="{996B29C1-5045-E22F-4E66-E926F7B97FD9}"/>
              </a:ext>
            </a:extLst>
          </p:cNvPr>
          <p:cNvPicPr>
            <a:picLocks noGrp="1" noChangeAspect="1"/>
          </p:cNvPicPr>
          <p:nvPr>
            <p:ph type="pic" sz="quarter" idx="29"/>
          </p:nvPr>
        </p:nvPicPr>
        <p:blipFill>
          <a:blip r:embed="rId4"/>
          <a:srcRect l="21869" r="21869"/>
          <a:stretch/>
        </p:blipFill>
        <p:spPr>
          <a:xfrm>
            <a:off x="5325969" y="1988859"/>
            <a:ext cx="1862603" cy="1806573"/>
          </a:xfrm>
          <a:prstGeom prst="ellipse">
            <a:avLst/>
          </a:prstGeom>
        </p:spPr>
      </p:pic>
      <p:pic>
        <p:nvPicPr>
          <p:cNvPr id="32" name="Picture Placeholder 31" descr="File:Litosfera.jpg - Wikimedia Commons">
            <a:extLst>
              <a:ext uri="{FF2B5EF4-FFF2-40B4-BE49-F238E27FC236}">
                <a16:creationId xmlns:a16="http://schemas.microsoft.com/office/drawing/2014/main" id="{3CCEC63D-9907-D4C8-818A-1D5D92756A92}"/>
              </a:ext>
            </a:extLst>
          </p:cNvPr>
          <p:cNvPicPr>
            <a:picLocks noGrp="1" noChangeAspect="1"/>
          </p:cNvPicPr>
          <p:nvPr>
            <p:ph type="pic" sz="quarter" idx="30"/>
          </p:nvPr>
        </p:nvPicPr>
        <p:blipFill>
          <a:blip r:embed="rId5"/>
          <a:srcRect l="16423" r="16423"/>
          <a:stretch/>
        </p:blipFill>
        <p:spPr>
          <a:prstGeom prst="ellipse">
            <a:avLst/>
          </a:prstGeom>
        </p:spPr>
      </p:pic>
      <p:sp>
        <p:nvSpPr>
          <p:cNvPr id="31" name="Rectangle 30">
            <a:extLst>
              <a:ext uri="{FF2B5EF4-FFF2-40B4-BE49-F238E27FC236}">
                <a16:creationId xmlns:a16="http://schemas.microsoft.com/office/drawing/2014/main" id="{DAAAA41F-EDA9-BC9D-5872-AEC5A1F89F48}"/>
              </a:ext>
            </a:extLst>
          </p:cNvPr>
          <p:cNvSpPr/>
          <p:nvPr/>
        </p:nvSpPr>
        <p:spPr>
          <a:xfrm>
            <a:off x="9796182" y="1727947"/>
            <a:ext cx="1698812" cy="1822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Son felices los animales en el zoológico? Estudio U. de Chile analizó la  percepción de niñas, niños y adolescentes sobre su bienestar - Universidad  de Chile">
            <a:extLst>
              <a:ext uri="{FF2B5EF4-FFF2-40B4-BE49-F238E27FC236}">
                <a16:creationId xmlns:a16="http://schemas.microsoft.com/office/drawing/2014/main" id="{4499C201-9E29-7008-05C8-1B21775E4DA4}"/>
              </a:ext>
            </a:extLst>
          </p:cNvPr>
          <p:cNvPicPr>
            <a:picLocks noChangeAspect="1"/>
          </p:cNvPicPr>
          <p:nvPr/>
        </p:nvPicPr>
        <p:blipFill>
          <a:blip r:embed="rId6"/>
          <a:stretch>
            <a:fillRect/>
          </a:stretch>
        </p:blipFill>
        <p:spPr>
          <a:xfrm>
            <a:off x="7458076" y="1981200"/>
            <a:ext cx="2127997" cy="1831039"/>
          </a:xfrm>
          <a:prstGeom prst="ellipse">
            <a:avLst/>
          </a:prstGeom>
        </p:spPr>
      </p:pic>
      <p:sp>
        <p:nvSpPr>
          <p:cNvPr id="19" name="Diagrama de flujo: conector 18">
            <a:extLst>
              <a:ext uri="{FF2B5EF4-FFF2-40B4-BE49-F238E27FC236}">
                <a16:creationId xmlns:a16="http://schemas.microsoft.com/office/drawing/2014/main" id="{B900DA1E-D3AC-086C-DF3A-EBB497CC2676}"/>
              </a:ext>
            </a:extLst>
          </p:cNvPr>
          <p:cNvSpPr/>
          <p:nvPr/>
        </p:nvSpPr>
        <p:spPr>
          <a:xfrm>
            <a:off x="2848882" y="1933502"/>
            <a:ext cx="2037781" cy="1831039"/>
          </a:xfrm>
          <a:prstGeom prst="flowChartConnector">
            <a:avLst/>
          </a:prstGeo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9193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F0CAA-F4A2-2915-9ECC-42265373138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4525962-C402-5EE6-F2B7-199A0C9C0A18}"/>
              </a:ext>
            </a:extLst>
          </p:cNvPr>
          <p:cNvSpPr/>
          <p:nvPr/>
        </p:nvSpPr>
        <p:spPr>
          <a:xfrm>
            <a:off x="178734" y="189940"/>
            <a:ext cx="4388222" cy="8247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38F77B-9C6B-72C0-2CE6-92B38B786DAA}"/>
              </a:ext>
            </a:extLst>
          </p:cNvPr>
          <p:cNvSpPr>
            <a:spLocks noGrp="1"/>
          </p:cNvSpPr>
          <p:nvPr>
            <p:ph type="title"/>
          </p:nvPr>
        </p:nvSpPr>
        <p:spPr/>
        <p:txBody>
          <a:bodyPr rtlCol="0"/>
          <a:lstStyle/>
          <a:p>
            <a:r>
              <a:rPr lang="es-ES">
                <a:solidFill>
                  <a:schemeClr val="bg1"/>
                </a:solidFill>
                <a:ea typeface="+mj-lt"/>
                <a:cs typeface="+mj-lt"/>
              </a:rPr>
              <a:t>Energía y equilibrio</a:t>
            </a:r>
            <a:endParaRPr lang="en-US">
              <a:solidFill>
                <a:schemeClr val="bg1"/>
              </a:solidFill>
            </a:endParaRPr>
          </a:p>
        </p:txBody>
      </p:sp>
      <p:sp>
        <p:nvSpPr>
          <p:cNvPr id="3" name="Marcador de número de diapositiva 2">
            <a:extLst>
              <a:ext uri="{FF2B5EF4-FFF2-40B4-BE49-F238E27FC236}">
                <a16:creationId xmlns:a16="http://schemas.microsoft.com/office/drawing/2014/main" id="{78A0B19E-D0F3-9D07-FC8B-2984A1B5D061}"/>
              </a:ext>
            </a:extLst>
          </p:cNvPr>
          <p:cNvSpPr>
            <a:spLocks noGrp="1"/>
          </p:cNvSpPr>
          <p:nvPr>
            <p:ph type="sldNum" sz="quarter" idx="11"/>
          </p:nvPr>
        </p:nvSpPr>
        <p:spPr/>
        <p:txBody>
          <a:bodyPr rtlCol="0"/>
          <a:lstStyle/>
          <a:p>
            <a:pPr rtl="0"/>
            <a:fld id="{19B51A1E-902D-48AF-9020-955120F399B6}" type="slidenum">
              <a:rPr lang="es-ES" smtClean="0"/>
              <a:pPr rtl="0"/>
              <a:t>5</a:t>
            </a:fld>
            <a:endParaRPr lang="es-ES"/>
          </a:p>
        </p:txBody>
      </p:sp>
      <p:sp>
        <p:nvSpPr>
          <p:cNvPr id="16" name="TextBox 15">
            <a:extLst>
              <a:ext uri="{FF2B5EF4-FFF2-40B4-BE49-F238E27FC236}">
                <a16:creationId xmlns:a16="http://schemas.microsoft.com/office/drawing/2014/main" id="{4EE176B2-251F-84DA-8C4C-77F80E19C275}"/>
              </a:ext>
            </a:extLst>
          </p:cNvPr>
          <p:cNvSpPr txBox="1"/>
          <p:nvPr/>
        </p:nvSpPr>
        <p:spPr>
          <a:xfrm>
            <a:off x="179294" y="1199029"/>
            <a:ext cx="7821705"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t>La </a:t>
            </a:r>
            <a:r>
              <a:rPr lang="en-US" b="1"/>
              <a:t>energía solar</a:t>
            </a:r>
            <a:r>
              <a:rPr lang="en-US"/>
              <a:t> mantiene la vida mediante la fotosíntesis y las cadenas alimentarias.</a:t>
            </a:r>
            <a:br>
              <a:rPr lang="en-US"/>
            </a:br>
            <a:r>
              <a:rPr lang="en-US"/>
              <a:t>El equilibrio natural permite la estabilidad del planeta.</a:t>
            </a:r>
          </a:p>
          <a:p>
            <a:pPr algn="l"/>
            <a:endParaRPr lang="en-US" sz="1200">
              <a:solidFill>
                <a:schemeClr val="tx1">
                  <a:lumMod val="75000"/>
                  <a:lumOff val="25000"/>
                </a:schemeClr>
              </a:solidFill>
              <a:latin typeface="+mn-lt"/>
            </a:endParaRPr>
          </a:p>
        </p:txBody>
      </p:sp>
      <p:sp>
        <p:nvSpPr>
          <p:cNvPr id="17" name="TextBox 16">
            <a:extLst>
              <a:ext uri="{FF2B5EF4-FFF2-40B4-BE49-F238E27FC236}">
                <a16:creationId xmlns:a16="http://schemas.microsoft.com/office/drawing/2014/main" id="{68399579-70D1-37F4-F4E5-8CA885C18A02}"/>
              </a:ext>
            </a:extLst>
          </p:cNvPr>
          <p:cNvSpPr txBox="1"/>
          <p:nvPr/>
        </p:nvSpPr>
        <p:spPr>
          <a:xfrm>
            <a:off x="437029" y="2241176"/>
            <a:ext cx="6096000" cy="17235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err="1"/>
              <a:t>I</a:t>
            </a:r>
            <a:r>
              <a:rPr lang="en-US" sz="2000" b="1" err="1"/>
              <a:t>mportancia</a:t>
            </a:r>
            <a:endParaRPr lang="en-US" sz="2000" b="1" err="1">
              <a:ea typeface="Calibri Light"/>
              <a:cs typeface="Calibri Light"/>
            </a:endParaRPr>
          </a:p>
          <a:p>
            <a:pPr marL="228600" indent="-228600">
              <a:buFont typeface=""/>
              <a:buChar char="•"/>
            </a:pPr>
            <a:r>
              <a:rPr lang="en-US" sz="2000" err="1"/>
              <a:t>Permite</a:t>
            </a:r>
            <a:r>
              <a:rPr lang="en-US" sz="2000"/>
              <a:t> la </a:t>
            </a:r>
            <a:r>
              <a:rPr lang="en-US" sz="2000" err="1"/>
              <a:t>vida</a:t>
            </a:r>
            <a:endParaRPr lang="en-US" sz="2000" err="1">
              <a:ea typeface="Calibri Light"/>
              <a:cs typeface="Calibri Light"/>
            </a:endParaRPr>
          </a:p>
          <a:p>
            <a:pPr marL="228600" indent="-228600">
              <a:buFont typeface=""/>
              <a:buChar char="•"/>
            </a:pPr>
            <a:r>
              <a:rPr lang="en-US" sz="2000"/>
              <a:t>Regula </a:t>
            </a:r>
            <a:r>
              <a:rPr lang="en-US" sz="2000" err="1"/>
              <a:t>el</a:t>
            </a:r>
            <a:r>
              <a:rPr lang="en-US" sz="2000"/>
              <a:t> </a:t>
            </a:r>
            <a:r>
              <a:rPr lang="en-US" sz="2000" err="1"/>
              <a:t>clima</a:t>
            </a:r>
            <a:endParaRPr lang="en-US" sz="2000" err="1">
              <a:ea typeface="Calibri Light"/>
              <a:cs typeface="Calibri Light"/>
            </a:endParaRPr>
          </a:p>
          <a:p>
            <a:pPr marL="228600" indent="-228600">
              <a:buFont typeface=""/>
              <a:buChar char="•"/>
            </a:pPr>
            <a:r>
              <a:rPr lang="en-US" sz="2000" err="1"/>
              <a:t>Mantiene</a:t>
            </a:r>
            <a:r>
              <a:rPr lang="en-US" sz="2000"/>
              <a:t> la </a:t>
            </a:r>
            <a:r>
              <a:rPr lang="en-US" sz="2000" err="1"/>
              <a:t>biodiversidad</a:t>
            </a:r>
            <a:endParaRPr lang="en-US" sz="2000" err="1">
              <a:ea typeface="Calibri Light"/>
              <a:cs typeface="Calibri Light"/>
            </a:endParaRPr>
          </a:p>
          <a:p>
            <a:pPr marL="228600" indent="-228600">
              <a:buFont typeface=""/>
              <a:buChar char="•"/>
            </a:pPr>
            <a:r>
              <a:rPr lang="en-US" sz="2000" err="1"/>
              <a:t>Proporciona</a:t>
            </a:r>
            <a:r>
              <a:rPr lang="en-US" sz="2000"/>
              <a:t> </a:t>
            </a:r>
            <a:r>
              <a:rPr lang="en-US" sz="2000" err="1"/>
              <a:t>recursos</a:t>
            </a:r>
            <a:r>
              <a:rPr lang="en-US" sz="2000"/>
              <a:t> naturales</a:t>
            </a:r>
            <a:endParaRPr lang="en-US" sz="2000">
              <a:ea typeface="Calibri Light"/>
              <a:cs typeface="Calibri Light"/>
            </a:endParaRPr>
          </a:p>
          <a:p>
            <a:pPr algn="l"/>
            <a:endParaRPr lang="en-US" sz="1200">
              <a:solidFill>
                <a:schemeClr val="tx1">
                  <a:lumMod val="75000"/>
                  <a:lumOff val="25000"/>
                </a:schemeClr>
              </a:solidFill>
              <a:latin typeface="+mn-lt"/>
            </a:endParaRPr>
          </a:p>
        </p:txBody>
      </p:sp>
      <p:pic>
        <p:nvPicPr>
          <p:cNvPr id="4" name="Picture 7" descr="La radiación solar - HelioEsfera">
            <a:extLst>
              <a:ext uri="{FF2B5EF4-FFF2-40B4-BE49-F238E27FC236}">
                <a16:creationId xmlns:a16="http://schemas.microsoft.com/office/drawing/2014/main" id="{2108F85E-8AFD-C6D9-A7C9-135F140E4641}"/>
              </a:ext>
            </a:extLst>
          </p:cNvPr>
          <p:cNvPicPr>
            <a:picLocks noChangeAspect="1"/>
          </p:cNvPicPr>
          <p:nvPr/>
        </p:nvPicPr>
        <p:blipFill>
          <a:blip r:embed="rId3"/>
          <a:stretch>
            <a:fillRect/>
          </a:stretch>
        </p:blipFill>
        <p:spPr>
          <a:xfrm>
            <a:off x="4567518" y="1969815"/>
            <a:ext cx="7830670" cy="4621664"/>
          </a:xfrm>
          <a:prstGeom prst="rect">
            <a:avLst/>
          </a:prstGeom>
        </p:spPr>
      </p:pic>
    </p:spTree>
    <p:extLst>
      <p:ext uri="{BB962C8B-B14F-4D97-AF65-F5344CB8AC3E}">
        <p14:creationId xmlns:p14="http://schemas.microsoft.com/office/powerpoint/2010/main" val="39455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2D215A-7D9D-4B71-81A1-3220FCFE316C}"/>
              </a:ext>
            </a:extLst>
          </p:cNvPr>
          <p:cNvSpPr>
            <a:spLocks noGrp="1"/>
          </p:cNvSpPr>
          <p:nvPr>
            <p:ph type="title"/>
          </p:nvPr>
        </p:nvSpPr>
        <p:spPr/>
        <p:txBody>
          <a:bodyPr rtlCol="0"/>
          <a:lstStyle/>
          <a:p>
            <a:r>
              <a:rPr lang="es-ES" sz="3600">
                <a:ea typeface="+mj-lt"/>
                <a:cs typeface="+mj-lt"/>
              </a:rPr>
              <a:t>Impacto humano</a:t>
            </a:r>
            <a:endParaRPr lang="en-US">
              <a:ea typeface="+mj-lt"/>
              <a:cs typeface="+mj-lt"/>
            </a:endParaRPr>
          </a:p>
        </p:txBody>
      </p:sp>
      <p:sp>
        <p:nvSpPr>
          <p:cNvPr id="8" name="Marcador de texto 7">
            <a:extLst>
              <a:ext uri="{FF2B5EF4-FFF2-40B4-BE49-F238E27FC236}">
                <a16:creationId xmlns:a16="http://schemas.microsoft.com/office/drawing/2014/main" id="{E6971D8C-ECC5-4EDD-AC10-DDF4CA7E9DC3}"/>
              </a:ext>
            </a:extLst>
          </p:cNvPr>
          <p:cNvSpPr>
            <a:spLocks noGrp="1"/>
          </p:cNvSpPr>
          <p:nvPr>
            <p:ph type="body" sz="quarter" idx="16"/>
          </p:nvPr>
        </p:nvSpPr>
        <p:spPr>
          <a:xfrm>
            <a:off x="330947" y="4587481"/>
            <a:ext cx="2160000" cy="504000"/>
          </a:xfrm>
        </p:spPr>
        <p:txBody>
          <a:bodyPr vert="horz" lIns="0" tIns="0" rIns="0" bIns="0" rtlCol="0" anchor="t">
            <a:noAutofit/>
          </a:bodyPr>
          <a:lstStyle/>
          <a:p>
            <a:r>
              <a:rPr lang="es-ES" b="0">
                <a:solidFill>
                  <a:schemeClr val="tx1"/>
                </a:solidFill>
                <a:ea typeface="+mj-lt"/>
                <a:cs typeface="+mj-lt"/>
              </a:rPr>
              <a:t>Deforestación</a:t>
            </a:r>
            <a:endParaRPr lang="en-US">
              <a:solidFill>
                <a:schemeClr val="tx1"/>
              </a:solidFill>
            </a:endParaRPr>
          </a:p>
        </p:txBody>
      </p:sp>
      <p:sp>
        <p:nvSpPr>
          <p:cNvPr id="13" name="Marcador de texto 12">
            <a:extLst>
              <a:ext uri="{FF2B5EF4-FFF2-40B4-BE49-F238E27FC236}">
                <a16:creationId xmlns:a16="http://schemas.microsoft.com/office/drawing/2014/main" id="{A6B0E616-411B-4401-BC87-821D72B9D614}"/>
              </a:ext>
            </a:extLst>
          </p:cNvPr>
          <p:cNvSpPr>
            <a:spLocks noGrp="1"/>
          </p:cNvSpPr>
          <p:nvPr>
            <p:ph type="body" sz="quarter" idx="21"/>
          </p:nvPr>
        </p:nvSpPr>
        <p:spPr>
          <a:xfrm>
            <a:off x="432094" y="5254850"/>
            <a:ext cx="2160000" cy="900000"/>
          </a:xfrm>
        </p:spPr>
        <p:txBody>
          <a:bodyPr vert="horz" lIns="0" tIns="0" rIns="0" bIns="0" rtlCol="0" anchor="t">
            <a:noAutofit/>
          </a:bodyPr>
          <a:lstStyle/>
          <a:p>
            <a:pPr algn="l"/>
            <a:r>
              <a:rPr lang="es-ES">
                <a:solidFill>
                  <a:schemeClr val="tx1"/>
                </a:solidFill>
                <a:ea typeface="+mn-lt"/>
                <a:cs typeface="+mn-lt"/>
              </a:rPr>
              <a:t>destruye hábitats y reduce la biodiversidad.</a:t>
            </a:r>
            <a:endParaRPr lang="en-US">
              <a:solidFill>
                <a:schemeClr val="tx1"/>
              </a:solidFill>
              <a:ea typeface="Calibri Light"/>
              <a:cs typeface="Calibri Light"/>
            </a:endParaRPr>
          </a:p>
        </p:txBody>
      </p:sp>
      <p:cxnSp>
        <p:nvCxnSpPr>
          <p:cNvPr id="75" name="Conector recto 74" descr="Primera línea divisoria de la diapositiva">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Marcador de texto 8">
            <a:extLst>
              <a:ext uri="{FF2B5EF4-FFF2-40B4-BE49-F238E27FC236}">
                <a16:creationId xmlns:a16="http://schemas.microsoft.com/office/drawing/2014/main" id="{A6E9F776-E542-4D93-851A-A3A10F6D2A7D}"/>
              </a:ext>
            </a:extLst>
          </p:cNvPr>
          <p:cNvSpPr>
            <a:spLocks noGrp="1"/>
          </p:cNvSpPr>
          <p:nvPr>
            <p:ph type="body" sz="quarter" idx="17"/>
          </p:nvPr>
        </p:nvSpPr>
        <p:spPr>
          <a:xfrm>
            <a:off x="2625223" y="4587482"/>
            <a:ext cx="2160587" cy="504000"/>
          </a:xfrm>
        </p:spPr>
        <p:txBody>
          <a:bodyPr vert="horz" lIns="0" tIns="0" rIns="0" bIns="0" rtlCol="0" anchor="t">
            <a:noAutofit/>
          </a:bodyPr>
          <a:lstStyle/>
          <a:p>
            <a:r>
              <a:rPr lang="es-ES" b="0">
                <a:solidFill>
                  <a:schemeClr val="tx1"/>
                </a:solidFill>
                <a:ea typeface="+mj-lt"/>
                <a:cs typeface="+mj-lt"/>
              </a:rPr>
              <a:t>Contaminación</a:t>
            </a:r>
            <a:r>
              <a:rPr lang="es-ES" b="0">
                <a:ea typeface="+mj-lt"/>
                <a:cs typeface="+mj-lt"/>
              </a:rPr>
              <a:t>:</a:t>
            </a:r>
            <a:endParaRPr lang="en-US"/>
          </a:p>
        </p:txBody>
      </p:sp>
      <p:sp>
        <p:nvSpPr>
          <p:cNvPr id="4" name="Marcador de texto 3">
            <a:extLst>
              <a:ext uri="{FF2B5EF4-FFF2-40B4-BE49-F238E27FC236}">
                <a16:creationId xmlns:a16="http://schemas.microsoft.com/office/drawing/2014/main" id="{79CEA89E-0B03-4727-AB47-73EA4E2DF948}"/>
              </a:ext>
            </a:extLst>
          </p:cNvPr>
          <p:cNvSpPr>
            <a:spLocks noGrp="1"/>
          </p:cNvSpPr>
          <p:nvPr>
            <p:ph type="body" sz="quarter" idx="12"/>
          </p:nvPr>
        </p:nvSpPr>
        <p:spPr>
          <a:xfrm>
            <a:off x="2871752" y="5259612"/>
            <a:ext cx="2138174" cy="888795"/>
          </a:xfrm>
        </p:spPr>
        <p:txBody>
          <a:bodyPr vert="horz" lIns="0" tIns="0" rIns="0" bIns="0" rtlCol="0" anchor="t">
            <a:noAutofit/>
          </a:bodyPr>
          <a:lstStyle/>
          <a:p>
            <a:pPr algn="l"/>
            <a:r>
              <a:rPr lang="es-ES">
                <a:solidFill>
                  <a:schemeClr val="tx1"/>
                </a:solidFill>
                <a:ea typeface="+mn-lt"/>
                <a:cs typeface="+mn-lt"/>
              </a:rPr>
              <a:t>afecta aire, agua y suelo, dañando a los seres vivos.</a:t>
            </a:r>
            <a:endParaRPr lang="en-US">
              <a:solidFill>
                <a:schemeClr val="tx1"/>
              </a:solidFill>
              <a:ea typeface="+mn-lt"/>
              <a:cs typeface="+mn-lt"/>
            </a:endParaRPr>
          </a:p>
        </p:txBody>
      </p:sp>
      <p:sp>
        <p:nvSpPr>
          <p:cNvPr id="10" name="Marcador de texto 9">
            <a:extLst>
              <a:ext uri="{FF2B5EF4-FFF2-40B4-BE49-F238E27FC236}">
                <a16:creationId xmlns:a16="http://schemas.microsoft.com/office/drawing/2014/main" id="{CE222CAE-9234-4B0E-90FC-584C469313C6}"/>
              </a:ext>
            </a:extLst>
          </p:cNvPr>
          <p:cNvSpPr>
            <a:spLocks noGrp="1"/>
          </p:cNvSpPr>
          <p:nvPr>
            <p:ph type="body" sz="quarter" idx="18"/>
          </p:nvPr>
        </p:nvSpPr>
        <p:spPr>
          <a:xfrm>
            <a:off x="5255866" y="4609894"/>
            <a:ext cx="2160588" cy="504000"/>
          </a:xfrm>
        </p:spPr>
        <p:txBody>
          <a:bodyPr vert="horz" lIns="0" tIns="0" rIns="0" bIns="0" rtlCol="0" anchor="t">
            <a:noAutofit/>
          </a:bodyPr>
          <a:lstStyle/>
          <a:p>
            <a:r>
              <a:rPr lang="es-ES" b="0">
                <a:solidFill>
                  <a:schemeClr val="tx1"/>
                </a:solidFill>
                <a:ea typeface="+mj-lt"/>
                <a:cs typeface="+mj-lt"/>
              </a:rPr>
              <a:t>Cambio climático</a:t>
            </a:r>
            <a:endParaRPr lang="en-US">
              <a:solidFill>
                <a:schemeClr val="tx1"/>
              </a:solidFill>
            </a:endParaRPr>
          </a:p>
        </p:txBody>
      </p:sp>
      <p:sp>
        <p:nvSpPr>
          <p:cNvPr id="5" name="Marcador de texto 4">
            <a:extLst>
              <a:ext uri="{FF2B5EF4-FFF2-40B4-BE49-F238E27FC236}">
                <a16:creationId xmlns:a16="http://schemas.microsoft.com/office/drawing/2014/main" id="{C4F969E5-6F82-4658-A735-72D16DDDD1D8}"/>
              </a:ext>
            </a:extLst>
          </p:cNvPr>
          <p:cNvSpPr>
            <a:spLocks noGrp="1"/>
          </p:cNvSpPr>
          <p:nvPr>
            <p:ph type="body" sz="quarter" idx="13"/>
          </p:nvPr>
        </p:nvSpPr>
        <p:spPr>
          <a:xfrm>
            <a:off x="5446366" y="5282024"/>
            <a:ext cx="1981294" cy="888795"/>
          </a:xfrm>
        </p:spPr>
        <p:txBody>
          <a:bodyPr vert="horz" lIns="0" tIns="0" rIns="0" bIns="0" rtlCol="0" anchor="t">
            <a:noAutofit/>
          </a:bodyPr>
          <a:lstStyle/>
          <a:p>
            <a:pPr algn="l"/>
            <a:r>
              <a:rPr lang="es-ES">
                <a:solidFill>
                  <a:schemeClr val="tx1"/>
                </a:solidFill>
                <a:ea typeface="+mn-lt"/>
                <a:cs typeface="+mn-lt"/>
              </a:rPr>
              <a:t>altera temperaturas, climas y ciclos naturales.</a:t>
            </a:r>
            <a:endParaRPr lang="en-US">
              <a:solidFill>
                <a:schemeClr val="tx1"/>
              </a:solidFill>
              <a:ea typeface="Calibri Light"/>
              <a:cs typeface="Calibri Light"/>
            </a:endParaRPr>
          </a:p>
        </p:txBody>
      </p:sp>
      <p:pic>
        <p:nvPicPr>
          <p:cNvPr id="179" name="Marcador de posición de imagen 178" descr="Imagen del marcador de posición">
            <a:extLst>
              <a:ext uri="{FF2B5EF4-FFF2-40B4-BE49-F238E27FC236}">
                <a16:creationId xmlns:a16="http://schemas.microsoft.com/office/drawing/2014/main" id="{9BB8F54F-F5BC-471B-9740-0BA6847A4574}"/>
              </a:ext>
            </a:extLst>
          </p:cNvPr>
          <p:cNvPicPr>
            <a:picLocks noGrp="1" noChangeAspect="1"/>
          </p:cNvPicPr>
          <p:nvPr>
            <p:ph type="pic" sz="quarter" idx="25"/>
          </p:nvPr>
        </p:nvPicPr>
        <p:blipFill rotWithShape="1">
          <a:blip r:embed="rId3" cstate="screen">
            <a:extLst>
              <a:ext uri="{28A0092B-C50C-407E-A947-70E740481C1C}">
                <a14:useLocalDpi xmlns:a14="http://schemas.microsoft.com/office/drawing/2010/main"/>
              </a:ext>
            </a:extLst>
          </a:blip>
          <a:srcRect t="50" b="50"/>
          <a:stretch/>
        </p:blipFill>
        <p:spPr/>
      </p:pic>
      <p:sp>
        <p:nvSpPr>
          <p:cNvPr id="3" name="Marcador de número de diapositiva 2">
            <a:extLst>
              <a:ext uri="{FF2B5EF4-FFF2-40B4-BE49-F238E27FC236}">
                <a16:creationId xmlns:a16="http://schemas.microsoft.com/office/drawing/2014/main" id="{B2A7A116-BC28-4E39-B586-25212F9948F2}"/>
              </a:ext>
            </a:extLst>
          </p:cNvPr>
          <p:cNvSpPr>
            <a:spLocks noGrp="1"/>
          </p:cNvSpPr>
          <p:nvPr>
            <p:ph type="sldNum" sz="quarter" idx="26"/>
          </p:nvPr>
        </p:nvSpPr>
        <p:spPr/>
        <p:txBody>
          <a:bodyPr rtlCol="0"/>
          <a:lstStyle/>
          <a:p>
            <a:pPr rtl="0"/>
            <a:fld id="{19B51A1E-902D-48AF-9020-955120F399B6}" type="slidenum">
              <a:rPr lang="es-ES" smtClean="0"/>
              <a:pPr rtl="0"/>
              <a:t>6</a:t>
            </a:fld>
            <a:endParaRPr lang="es-ES"/>
          </a:p>
        </p:txBody>
      </p:sp>
      <p:sp>
        <p:nvSpPr>
          <p:cNvPr id="16" name="TextBox 15">
            <a:extLst>
              <a:ext uri="{FF2B5EF4-FFF2-40B4-BE49-F238E27FC236}">
                <a16:creationId xmlns:a16="http://schemas.microsoft.com/office/drawing/2014/main" id="{BF9BD3F8-3482-843C-D6B5-4B344D389895}"/>
              </a:ext>
            </a:extLst>
          </p:cNvPr>
          <p:cNvSpPr txBox="1"/>
          <p:nvPr/>
        </p:nvSpPr>
        <p:spPr>
          <a:xfrm>
            <a:off x="437029" y="1030941"/>
            <a:ext cx="60960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t>El </a:t>
            </a:r>
            <a:r>
              <a:rPr lang="en-US" err="1"/>
              <a:t>ecosistema</a:t>
            </a:r>
            <a:r>
              <a:rPr lang="en-US"/>
              <a:t> se </a:t>
            </a:r>
            <a:r>
              <a:rPr lang="en-US" err="1"/>
              <a:t>ve</a:t>
            </a:r>
            <a:r>
              <a:rPr lang="en-US"/>
              <a:t> </a:t>
            </a:r>
            <a:r>
              <a:rPr lang="en-US" err="1"/>
              <a:t>afectada</a:t>
            </a:r>
            <a:r>
              <a:rPr lang="en-US"/>
              <a:t> </a:t>
            </a:r>
            <a:r>
              <a:rPr lang="en-US" err="1"/>
              <a:t>por</a:t>
            </a:r>
            <a:r>
              <a:rPr lang="en-US"/>
              <a:t> las </a:t>
            </a:r>
            <a:r>
              <a:rPr lang="en-US" err="1"/>
              <a:t>actividades</a:t>
            </a:r>
            <a:r>
              <a:rPr lang="en-US"/>
              <a:t> </a:t>
            </a:r>
            <a:r>
              <a:rPr lang="en-US" err="1"/>
              <a:t>humanas</a:t>
            </a:r>
            <a:r>
              <a:rPr lang="en-US"/>
              <a:t> </a:t>
            </a:r>
            <a:r>
              <a:rPr lang="en-US" err="1"/>
              <a:t>debido</a:t>
            </a:r>
            <a:r>
              <a:rPr lang="en-US"/>
              <a:t> al </a:t>
            </a:r>
            <a:r>
              <a:rPr lang="en-US" err="1"/>
              <a:t>uso</a:t>
            </a:r>
            <a:r>
              <a:rPr lang="en-US"/>
              <a:t> </a:t>
            </a:r>
            <a:r>
              <a:rPr lang="en-US" err="1"/>
              <a:t>excesivo</a:t>
            </a:r>
            <a:r>
              <a:rPr lang="en-US"/>
              <a:t> de </a:t>
            </a:r>
            <a:r>
              <a:rPr lang="en-US" err="1"/>
              <a:t>los</a:t>
            </a:r>
            <a:r>
              <a:rPr lang="en-US"/>
              <a:t> </a:t>
            </a:r>
            <a:r>
              <a:rPr lang="en-US" err="1"/>
              <a:t>recursos</a:t>
            </a:r>
            <a:r>
              <a:rPr lang="en-US"/>
              <a:t> naturales y la </a:t>
            </a:r>
            <a:r>
              <a:rPr lang="en-US" err="1"/>
              <a:t>alteración</a:t>
            </a:r>
            <a:r>
              <a:rPr lang="en-US"/>
              <a:t> de </a:t>
            </a:r>
            <a:r>
              <a:rPr lang="en-US" err="1"/>
              <a:t>los</a:t>
            </a:r>
            <a:r>
              <a:rPr lang="en-US"/>
              <a:t> </a:t>
            </a:r>
            <a:r>
              <a:rPr lang="en-US" err="1"/>
              <a:t>ecosistemas</a:t>
            </a:r>
            <a:r>
              <a:rPr lang="en-US"/>
              <a:t>.</a:t>
            </a:r>
          </a:p>
          <a:p>
            <a:pPr algn="l"/>
            <a:endParaRPr lang="en-US" sz="1200">
              <a:solidFill>
                <a:schemeClr val="tx1">
                  <a:lumMod val="75000"/>
                  <a:lumOff val="25000"/>
                </a:schemeClr>
              </a:solidFill>
              <a:latin typeface="+mn-lt"/>
            </a:endParaRPr>
          </a:p>
        </p:txBody>
      </p:sp>
      <p:pic>
        <p:nvPicPr>
          <p:cNvPr id="17" name="Picture 16" descr="Repaso del impacto humano sobre los ecosistemas (artículo) | Khan Academy">
            <a:extLst>
              <a:ext uri="{FF2B5EF4-FFF2-40B4-BE49-F238E27FC236}">
                <a16:creationId xmlns:a16="http://schemas.microsoft.com/office/drawing/2014/main" id="{6236630C-5BBD-F05C-89F6-2DB92CEB96D9}"/>
              </a:ext>
            </a:extLst>
          </p:cNvPr>
          <p:cNvPicPr>
            <a:picLocks noChangeAspect="1"/>
          </p:cNvPicPr>
          <p:nvPr/>
        </p:nvPicPr>
        <p:blipFill>
          <a:blip r:embed="rId4"/>
          <a:stretch>
            <a:fillRect/>
          </a:stretch>
        </p:blipFill>
        <p:spPr>
          <a:xfrm>
            <a:off x="331694" y="2052916"/>
            <a:ext cx="2306171" cy="1922931"/>
          </a:xfrm>
          <a:prstGeom prst="ellipse">
            <a:avLst/>
          </a:prstGeom>
        </p:spPr>
      </p:pic>
      <p:pic>
        <p:nvPicPr>
          <p:cNvPr id="18" name="Picture 17" descr="Cómo evitar la contaminación del suelo - consejos de expertos">
            <a:extLst>
              <a:ext uri="{FF2B5EF4-FFF2-40B4-BE49-F238E27FC236}">
                <a16:creationId xmlns:a16="http://schemas.microsoft.com/office/drawing/2014/main" id="{A63B8147-D45A-CF80-D2F1-FC38419FEC4C}"/>
              </a:ext>
            </a:extLst>
          </p:cNvPr>
          <p:cNvPicPr>
            <a:picLocks noChangeAspect="1"/>
          </p:cNvPicPr>
          <p:nvPr/>
        </p:nvPicPr>
        <p:blipFill>
          <a:blip r:embed="rId5"/>
          <a:stretch>
            <a:fillRect/>
          </a:stretch>
        </p:blipFill>
        <p:spPr>
          <a:xfrm>
            <a:off x="2713224" y="2053198"/>
            <a:ext cx="2395258" cy="1922369"/>
          </a:xfrm>
          <a:prstGeom prst="ellipse">
            <a:avLst/>
          </a:prstGeom>
        </p:spPr>
      </p:pic>
      <p:pic>
        <p:nvPicPr>
          <p:cNvPr id="19" name="Picture 18" descr="Certificación Cambio Climático: Estrategias de Mitigación y Adaptación">
            <a:extLst>
              <a:ext uri="{FF2B5EF4-FFF2-40B4-BE49-F238E27FC236}">
                <a16:creationId xmlns:a16="http://schemas.microsoft.com/office/drawing/2014/main" id="{3D13A227-480B-5577-DDD3-E306B82EFA94}"/>
              </a:ext>
            </a:extLst>
          </p:cNvPr>
          <p:cNvPicPr>
            <a:picLocks noChangeAspect="1"/>
          </p:cNvPicPr>
          <p:nvPr/>
        </p:nvPicPr>
        <p:blipFill>
          <a:blip r:embed="rId6"/>
          <a:stretch>
            <a:fillRect/>
          </a:stretch>
        </p:blipFill>
        <p:spPr>
          <a:xfrm>
            <a:off x="5234549" y="2053198"/>
            <a:ext cx="2271992" cy="1922369"/>
          </a:xfrm>
          <a:prstGeom prst="ellipse">
            <a:avLst/>
          </a:prstGeom>
        </p:spPr>
      </p:pic>
    </p:spTree>
    <p:extLst>
      <p:ext uri="{BB962C8B-B14F-4D97-AF65-F5344CB8AC3E}">
        <p14:creationId xmlns:p14="http://schemas.microsoft.com/office/powerpoint/2010/main" val="33010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81B6AD-2DB7-0810-F54C-073ADA7898BC}"/>
              </a:ext>
            </a:extLst>
          </p:cNvPr>
          <p:cNvSpPr>
            <a:spLocks noGrp="1"/>
          </p:cNvSpPr>
          <p:nvPr>
            <p:ph type="ctrTitle"/>
          </p:nvPr>
        </p:nvSpPr>
        <p:spPr>
          <a:xfrm>
            <a:off x="84000" y="3081858"/>
            <a:ext cx="6009285" cy="1845743"/>
          </a:xfrm>
        </p:spPr>
        <p:txBody>
          <a:bodyPr vert="horz" lIns="288000" tIns="0" rIns="432000" bIns="144000" rtlCol="0" anchor="b">
            <a:normAutofit/>
          </a:bodyPr>
          <a:lstStyle/>
          <a:p>
            <a:r>
              <a:rPr lang="es-ES" kern="1200" spc="-150">
                <a:latin typeface="+mj-lt"/>
                <a:ea typeface="+mj-ea"/>
                <a:cs typeface="+mj-cs"/>
              </a:rPr>
              <a:t>Soluciones para proteger la Tierra como ecosistema</a:t>
            </a:r>
          </a:p>
        </p:txBody>
      </p:sp>
      <p:sp>
        <p:nvSpPr>
          <p:cNvPr id="16" name="TextBox 15">
            <a:extLst>
              <a:ext uri="{FF2B5EF4-FFF2-40B4-BE49-F238E27FC236}">
                <a16:creationId xmlns:a16="http://schemas.microsoft.com/office/drawing/2014/main" id="{9D4EF761-568D-541C-0D9B-A6A1AB6AAF1B}"/>
              </a:ext>
            </a:extLst>
          </p:cNvPr>
          <p:cNvSpPr txBox="1"/>
          <p:nvPr/>
        </p:nvSpPr>
        <p:spPr>
          <a:xfrm>
            <a:off x="84000" y="4927600"/>
            <a:ext cx="6009285" cy="1845743"/>
          </a:xfrm>
          <a:prstGeom prst="rect">
            <a:avLst/>
          </a:prstGeom>
          <a:solidFill>
            <a:schemeClr val="tx1">
              <a:lumMod val="85000"/>
              <a:lumOff val="15000"/>
            </a:schemeClr>
          </a:solidFill>
        </p:spPr>
        <p:txBody>
          <a:bodyPr rot="0" spcFirstLastPara="0" vertOverflow="overflow" horzOverflow="overflow" vert="horz" lIns="288000" tIns="144000" rIns="432000" bIns="0" numCol="1" spcCol="0" rtlCol="0" fromWordArt="0" anchorCtr="0" forceAA="0" compatLnSpc="1">
            <a:prstTxWarp prst="textNoShape">
              <a:avLst/>
            </a:prstTxWarp>
            <a:normAutofit/>
          </a:bodyPr>
          <a:lstStyle/>
          <a:p>
            <a:pPr algn="r">
              <a:lnSpc>
                <a:spcPct val="90000"/>
              </a:lnSpc>
              <a:spcBef>
                <a:spcPts val="1000"/>
              </a:spcBef>
            </a:pPr>
            <a:r>
              <a:rPr lang="es-ES" sz="2100" kern="1200">
                <a:solidFill>
                  <a:schemeClr val="bg1"/>
                </a:solidFill>
                <a:latin typeface="+mn-lt"/>
                <a:ea typeface="+mn-ea"/>
                <a:cs typeface="+mn-cs"/>
              </a:rPr>
              <a:t>Para conservar el equilibrio del ecosistema terrestre es necesario actuar de forma responsable y sostenible.</a:t>
            </a:r>
          </a:p>
        </p:txBody>
      </p:sp>
      <p:sp>
        <p:nvSpPr>
          <p:cNvPr id="13" name="Slide Number Placeholder 12">
            <a:extLst>
              <a:ext uri="{FF2B5EF4-FFF2-40B4-BE49-F238E27FC236}">
                <a16:creationId xmlns:a16="http://schemas.microsoft.com/office/drawing/2014/main" id="{65221A39-8D67-4EA1-E99B-DA0ECE638A36}"/>
              </a:ext>
            </a:extLst>
          </p:cNvPr>
          <p:cNvSpPr>
            <a:spLocks noGrp="1"/>
          </p:cNvSpPr>
          <p:nvPr>
            <p:ph type="sldNum" sz="quarter" idx="14"/>
          </p:nvPr>
        </p:nvSpPr>
        <p:spPr>
          <a:xfrm>
            <a:off x="11496369" y="6155190"/>
            <a:ext cx="432000" cy="432000"/>
          </a:xfrm>
        </p:spPr>
        <p:txBody>
          <a:bodyPr vert="horz" lIns="0" tIns="0" rIns="0" bIns="0" rtlCol="0" anchor="ctr">
            <a:normAutofit/>
          </a:bodyPr>
          <a:lstStyle/>
          <a:p>
            <a:pPr>
              <a:spcAft>
                <a:spcPts val="600"/>
              </a:spcAft>
            </a:pPr>
            <a:fld id="{19B51A1E-902D-48AF-9020-955120F399B6}" type="slidenum">
              <a:rPr lang="es-ES" smtClean="0"/>
              <a:pPr>
                <a:spcAft>
                  <a:spcPts val="600"/>
                </a:spcAft>
              </a:pPr>
              <a:t>7</a:t>
            </a:fld>
            <a:endParaRPr lang="es-ES"/>
          </a:p>
        </p:txBody>
      </p:sp>
      <p:pic>
        <p:nvPicPr>
          <p:cNvPr id="15" name="Picture 14" descr="https://lirp.cdn-website.com/38dbc296/dms3rep/multi/opt/Energ%C3%ADas%2BRenovables-640w.jpg">
            <a:extLst>
              <a:ext uri="{FF2B5EF4-FFF2-40B4-BE49-F238E27FC236}">
                <a16:creationId xmlns:a16="http://schemas.microsoft.com/office/drawing/2014/main" id="{1E0EA434-75D9-5BAD-4124-F581B85AFEBC}"/>
              </a:ext>
            </a:extLst>
          </p:cNvPr>
          <p:cNvPicPr>
            <a:picLocks noChangeAspect="1"/>
          </p:cNvPicPr>
          <p:nvPr/>
        </p:nvPicPr>
        <p:blipFill>
          <a:blip r:embed="rId2"/>
          <a:srcRect t="17138" r="1" b="6634"/>
          <a:stretch>
            <a:fillRect/>
          </a:stretch>
        </p:blipFill>
        <p:spPr>
          <a:xfrm>
            <a:off x="86715" y="84997"/>
            <a:ext cx="6009285" cy="3690806"/>
          </a:xfrm>
          <a:prstGeom prst="rect">
            <a:avLst/>
          </a:prstGeom>
          <a:noFill/>
        </p:spPr>
      </p:pic>
      <p:pic>
        <p:nvPicPr>
          <p:cNvPr id="14" name="Picture 13" descr="https://endolla.barcelona/sites/default/files/2021-09/MicrosoftTeams-image%20%2846%29.png">
            <a:extLst>
              <a:ext uri="{FF2B5EF4-FFF2-40B4-BE49-F238E27FC236}">
                <a16:creationId xmlns:a16="http://schemas.microsoft.com/office/drawing/2014/main" id="{6055E486-A15B-E51B-FF64-F5D48E30B10E}"/>
              </a:ext>
            </a:extLst>
          </p:cNvPr>
          <p:cNvPicPr>
            <a:picLocks noChangeAspect="1"/>
          </p:cNvPicPr>
          <p:nvPr/>
        </p:nvPicPr>
        <p:blipFill>
          <a:blip r:embed="rId3"/>
          <a:srcRect l="4490" r="19807" b="-1"/>
          <a:stretch>
            <a:fillRect/>
          </a:stretch>
        </p:blipFill>
        <p:spPr>
          <a:xfrm>
            <a:off x="6464300" y="1152000"/>
            <a:ext cx="5307700" cy="4680000"/>
          </a:xfrm>
          <a:prstGeom prst="rect">
            <a:avLst/>
          </a:prstGeom>
          <a:noFill/>
        </p:spPr>
      </p:pic>
    </p:spTree>
    <p:extLst>
      <p:ext uri="{BB962C8B-B14F-4D97-AF65-F5344CB8AC3E}">
        <p14:creationId xmlns:p14="http://schemas.microsoft.com/office/powerpoint/2010/main" val="3827936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1202427D-6B5C-8C89-BF63-355D2931873C}"/>
              </a:ext>
            </a:extLst>
          </p:cNvPr>
          <p:cNvSpPr>
            <a:spLocks noGrp="1"/>
          </p:cNvSpPr>
          <p:nvPr>
            <p:ph type="sldNum" sz="quarter" idx="11"/>
          </p:nvPr>
        </p:nvSpPr>
        <p:spPr/>
        <p:txBody>
          <a:bodyPr/>
          <a:lstStyle/>
          <a:p>
            <a:pPr rtl="0"/>
            <a:fld id="{19B51A1E-902D-48AF-9020-955120F399B6}" type="slidenum">
              <a:rPr lang="es-ES" noProof="0" smtClean="0"/>
              <a:pPr rtl="0"/>
              <a:t>8</a:t>
            </a:fld>
            <a:endParaRPr lang="es-ES" noProof="0"/>
          </a:p>
        </p:txBody>
      </p:sp>
      <p:sp>
        <p:nvSpPr>
          <p:cNvPr id="17" name="TextBox 16">
            <a:extLst>
              <a:ext uri="{FF2B5EF4-FFF2-40B4-BE49-F238E27FC236}">
                <a16:creationId xmlns:a16="http://schemas.microsoft.com/office/drawing/2014/main" id="{4AB967DA-E8D8-891C-2254-FB4FB6146448}"/>
              </a:ext>
            </a:extLst>
          </p:cNvPr>
          <p:cNvSpPr txBox="1"/>
          <p:nvPr/>
        </p:nvSpPr>
        <p:spPr>
          <a:xfrm>
            <a:off x="232791" y="1659819"/>
            <a:ext cx="7255671" cy="4616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just"/>
            <a:r>
              <a:rPr lang="en-US" sz="2400">
                <a:ea typeface="+mn-lt"/>
                <a:cs typeface="+mn-lt"/>
              </a:rPr>
              <a:t>La Tierra </a:t>
            </a:r>
            <a:r>
              <a:rPr lang="en-US" sz="2400" err="1">
                <a:ea typeface="+mn-lt"/>
                <a:cs typeface="+mn-lt"/>
              </a:rPr>
              <a:t>funciona</a:t>
            </a:r>
            <a:r>
              <a:rPr lang="en-US" sz="2400">
                <a:ea typeface="+mn-lt"/>
                <a:cs typeface="+mn-lt"/>
              </a:rPr>
              <a:t> </a:t>
            </a:r>
            <a:r>
              <a:rPr lang="en-US" sz="2400" err="1">
                <a:ea typeface="+mn-lt"/>
                <a:cs typeface="+mn-lt"/>
              </a:rPr>
              <a:t>como</a:t>
            </a:r>
            <a:r>
              <a:rPr lang="en-US" sz="2400">
                <a:ea typeface="+mn-lt"/>
                <a:cs typeface="+mn-lt"/>
              </a:rPr>
              <a:t> un </a:t>
            </a:r>
            <a:r>
              <a:rPr lang="en-US" sz="2400" b="1" err="1">
                <a:ea typeface="+mn-lt"/>
                <a:cs typeface="+mn-lt"/>
              </a:rPr>
              <a:t>sistema</a:t>
            </a:r>
            <a:r>
              <a:rPr lang="en-US" sz="2400">
                <a:ea typeface="+mn-lt"/>
                <a:cs typeface="+mn-lt"/>
              </a:rPr>
              <a:t>, es </a:t>
            </a:r>
            <a:r>
              <a:rPr lang="en-US" sz="2400" err="1">
                <a:ea typeface="+mn-lt"/>
                <a:cs typeface="+mn-lt"/>
              </a:rPr>
              <a:t>decir</a:t>
            </a:r>
            <a:r>
              <a:rPr lang="en-US" sz="2400">
                <a:ea typeface="+mn-lt"/>
                <a:cs typeface="+mn-lt"/>
              </a:rPr>
              <a:t>, un conjunto de partes </a:t>
            </a:r>
            <a:r>
              <a:rPr lang="en-US" sz="2400" err="1">
                <a:ea typeface="+mn-lt"/>
                <a:cs typeface="+mn-lt"/>
              </a:rPr>
              <a:t>que</a:t>
            </a:r>
            <a:r>
              <a:rPr lang="en-US" sz="2400">
                <a:ea typeface="+mn-lt"/>
                <a:cs typeface="+mn-lt"/>
              </a:rPr>
              <a:t> </a:t>
            </a:r>
            <a:r>
              <a:rPr lang="en-US" sz="2400" err="1">
                <a:ea typeface="+mn-lt"/>
                <a:cs typeface="+mn-lt"/>
              </a:rPr>
              <a:t>interactúan</a:t>
            </a:r>
            <a:r>
              <a:rPr lang="en-US" sz="2400">
                <a:ea typeface="+mn-lt"/>
                <a:cs typeface="+mn-lt"/>
              </a:rPr>
              <a:t> entre </a:t>
            </a:r>
            <a:r>
              <a:rPr lang="en-US" sz="2400" err="1">
                <a:ea typeface="+mn-lt"/>
                <a:cs typeface="+mn-lt"/>
              </a:rPr>
              <a:t>sí</a:t>
            </a:r>
            <a:r>
              <a:rPr lang="en-US" sz="2400">
                <a:ea typeface="+mn-lt"/>
                <a:cs typeface="+mn-lt"/>
              </a:rPr>
              <a:t>.</a:t>
            </a:r>
            <a:endParaRPr lang="en-US" sz="2400">
              <a:ea typeface="Calibri Light"/>
              <a:cs typeface="Calibri Light"/>
            </a:endParaRPr>
          </a:p>
          <a:p>
            <a:pPr algn="just"/>
            <a:endParaRPr lang="en-US" sz="2400">
              <a:ea typeface="+mn-lt"/>
              <a:cs typeface="+mn-lt"/>
            </a:endParaRPr>
          </a:p>
          <a:p>
            <a:pPr algn="just"/>
            <a:r>
              <a:rPr lang="en-US" sz="2400" err="1">
                <a:ea typeface="+mn-lt"/>
                <a:cs typeface="+mn-lt"/>
              </a:rPr>
              <a:t>Está</a:t>
            </a:r>
            <a:r>
              <a:rPr lang="en-US" sz="2400">
                <a:ea typeface="+mn-lt"/>
                <a:cs typeface="+mn-lt"/>
              </a:rPr>
              <a:t> </a:t>
            </a:r>
            <a:r>
              <a:rPr lang="en-US" sz="2400" err="1">
                <a:ea typeface="+mn-lt"/>
                <a:cs typeface="+mn-lt"/>
              </a:rPr>
              <a:t>formada</a:t>
            </a:r>
            <a:r>
              <a:rPr lang="en-US" sz="2400">
                <a:ea typeface="+mn-lt"/>
                <a:cs typeface="+mn-lt"/>
              </a:rPr>
              <a:t> </a:t>
            </a:r>
            <a:r>
              <a:rPr lang="en-US" sz="2400" err="1">
                <a:ea typeface="+mn-lt"/>
                <a:cs typeface="+mn-lt"/>
              </a:rPr>
              <a:t>por</a:t>
            </a:r>
            <a:r>
              <a:rPr lang="en-US" sz="2400">
                <a:ea typeface="+mn-lt"/>
                <a:cs typeface="+mn-lt"/>
              </a:rPr>
              <a:t> cuatro </a:t>
            </a:r>
            <a:r>
              <a:rPr lang="en-US" sz="2400" err="1">
                <a:ea typeface="+mn-lt"/>
                <a:cs typeface="+mn-lt"/>
              </a:rPr>
              <a:t>grandes</a:t>
            </a:r>
            <a:r>
              <a:rPr lang="en-US" sz="2400">
                <a:ea typeface="+mn-lt"/>
                <a:cs typeface="+mn-lt"/>
              </a:rPr>
              <a:t> </a:t>
            </a:r>
            <a:r>
              <a:rPr lang="en-US" sz="2400" err="1">
                <a:ea typeface="+mn-lt"/>
                <a:cs typeface="+mn-lt"/>
              </a:rPr>
              <a:t>componentes</a:t>
            </a:r>
            <a:r>
              <a:rPr lang="en-US" sz="2400">
                <a:ea typeface="+mn-lt"/>
                <a:cs typeface="+mn-lt"/>
              </a:rPr>
              <a:t> </a:t>
            </a:r>
            <a:r>
              <a:rPr lang="en-US" sz="2400" err="1">
                <a:ea typeface="+mn-lt"/>
                <a:cs typeface="+mn-lt"/>
              </a:rPr>
              <a:t>llamados</a:t>
            </a:r>
            <a:r>
              <a:rPr lang="en-US" sz="2400">
                <a:ea typeface="+mn-lt"/>
                <a:cs typeface="+mn-lt"/>
              </a:rPr>
              <a:t> </a:t>
            </a:r>
            <a:r>
              <a:rPr lang="en-US" sz="2400" b="1" err="1">
                <a:ea typeface="+mn-lt"/>
                <a:cs typeface="+mn-lt"/>
              </a:rPr>
              <a:t>esferas</a:t>
            </a:r>
            <a:r>
              <a:rPr lang="en-US" sz="2400">
                <a:ea typeface="+mn-lt"/>
                <a:cs typeface="+mn-lt"/>
              </a:rPr>
              <a:t>:</a:t>
            </a:r>
            <a:endParaRPr lang="en-US" sz="2400">
              <a:ea typeface="Calibri Light"/>
              <a:cs typeface="Calibri Light"/>
            </a:endParaRPr>
          </a:p>
          <a:p>
            <a:pPr algn="just"/>
            <a:endParaRPr lang="en-US" sz="2400" b="1">
              <a:ea typeface="+mn-lt"/>
              <a:cs typeface="+mn-lt"/>
            </a:endParaRPr>
          </a:p>
          <a:p>
            <a:pPr algn="just"/>
            <a:r>
              <a:rPr lang="en-US" sz="2400" b="1" err="1">
                <a:ea typeface="+mn-lt"/>
                <a:cs typeface="+mn-lt"/>
              </a:rPr>
              <a:t>Atmósfera</a:t>
            </a:r>
            <a:r>
              <a:rPr lang="en-US" sz="2400">
                <a:ea typeface="+mn-lt"/>
                <a:cs typeface="+mn-lt"/>
              </a:rPr>
              <a:t>: </a:t>
            </a:r>
            <a:r>
              <a:rPr lang="en-US" sz="2400" err="1">
                <a:ea typeface="+mn-lt"/>
                <a:cs typeface="+mn-lt"/>
              </a:rPr>
              <a:t>capa</a:t>
            </a:r>
            <a:r>
              <a:rPr lang="en-US" sz="2400">
                <a:ea typeface="+mn-lt"/>
                <a:cs typeface="+mn-lt"/>
              </a:rPr>
              <a:t> de gases </a:t>
            </a:r>
            <a:r>
              <a:rPr lang="en-US" sz="2400" err="1">
                <a:ea typeface="+mn-lt"/>
                <a:cs typeface="+mn-lt"/>
              </a:rPr>
              <a:t>que</a:t>
            </a:r>
            <a:r>
              <a:rPr lang="en-US" sz="2400">
                <a:ea typeface="+mn-lt"/>
                <a:cs typeface="+mn-lt"/>
              </a:rPr>
              <a:t> </a:t>
            </a:r>
            <a:r>
              <a:rPr lang="en-US" sz="2400" err="1">
                <a:ea typeface="+mn-lt"/>
                <a:cs typeface="+mn-lt"/>
              </a:rPr>
              <a:t>rodea</a:t>
            </a:r>
            <a:r>
              <a:rPr lang="en-US" sz="2400">
                <a:ea typeface="+mn-lt"/>
                <a:cs typeface="+mn-lt"/>
              </a:rPr>
              <a:t> la Tierra.</a:t>
            </a:r>
          </a:p>
          <a:p>
            <a:pPr algn="just"/>
            <a:r>
              <a:rPr lang="en-US" sz="2400" b="1">
                <a:ea typeface="+mn-lt"/>
                <a:cs typeface="+mn-lt"/>
              </a:rPr>
              <a:t>Hidrosfera</a:t>
            </a:r>
            <a:r>
              <a:rPr lang="en-US" sz="2400">
                <a:ea typeface="+mn-lt"/>
                <a:cs typeface="+mn-lt"/>
              </a:rPr>
              <a:t>: </a:t>
            </a:r>
            <a:r>
              <a:rPr lang="en-US" sz="2400" err="1">
                <a:ea typeface="+mn-lt"/>
                <a:cs typeface="+mn-lt"/>
              </a:rPr>
              <a:t>toda</a:t>
            </a:r>
            <a:r>
              <a:rPr lang="en-US" sz="2400">
                <a:ea typeface="+mn-lt"/>
                <a:cs typeface="+mn-lt"/>
              </a:rPr>
              <a:t> </a:t>
            </a:r>
            <a:r>
              <a:rPr lang="en-US" sz="2400" err="1">
                <a:ea typeface="+mn-lt"/>
                <a:cs typeface="+mn-lt"/>
              </a:rPr>
              <a:t>el</a:t>
            </a:r>
            <a:r>
              <a:rPr lang="en-US" sz="2400">
                <a:ea typeface="+mn-lt"/>
                <a:cs typeface="+mn-lt"/>
              </a:rPr>
              <a:t> </a:t>
            </a:r>
            <a:r>
              <a:rPr lang="en-US" sz="2400" err="1">
                <a:ea typeface="+mn-lt"/>
                <a:cs typeface="+mn-lt"/>
              </a:rPr>
              <a:t>agua</a:t>
            </a:r>
            <a:r>
              <a:rPr lang="en-US" sz="2400">
                <a:ea typeface="+mn-lt"/>
                <a:cs typeface="+mn-lt"/>
              </a:rPr>
              <a:t> del </a:t>
            </a:r>
            <a:r>
              <a:rPr lang="en-US" sz="2400" err="1">
                <a:ea typeface="+mn-lt"/>
                <a:cs typeface="+mn-lt"/>
              </a:rPr>
              <a:t>planeta</a:t>
            </a:r>
            <a:r>
              <a:rPr lang="en-US" sz="2400">
                <a:ea typeface="+mn-lt"/>
                <a:cs typeface="+mn-lt"/>
              </a:rPr>
              <a:t>.</a:t>
            </a:r>
          </a:p>
          <a:p>
            <a:pPr algn="just"/>
            <a:r>
              <a:rPr lang="en-US" sz="2400" b="1" err="1">
                <a:ea typeface="+mn-lt"/>
                <a:cs typeface="+mn-lt"/>
              </a:rPr>
              <a:t>Litosfera</a:t>
            </a:r>
            <a:r>
              <a:rPr lang="en-US" sz="2400">
                <a:ea typeface="+mn-lt"/>
                <a:cs typeface="+mn-lt"/>
              </a:rPr>
              <a:t>: </a:t>
            </a:r>
            <a:r>
              <a:rPr lang="en-US" sz="2400" err="1">
                <a:ea typeface="+mn-lt"/>
                <a:cs typeface="+mn-lt"/>
              </a:rPr>
              <a:t>parte</a:t>
            </a:r>
            <a:r>
              <a:rPr lang="en-US" sz="2400">
                <a:ea typeface="+mn-lt"/>
                <a:cs typeface="+mn-lt"/>
              </a:rPr>
              <a:t> </a:t>
            </a:r>
            <a:r>
              <a:rPr lang="en-US" sz="2400" err="1">
                <a:ea typeface="+mn-lt"/>
                <a:cs typeface="+mn-lt"/>
              </a:rPr>
              <a:t>sólida</a:t>
            </a:r>
            <a:r>
              <a:rPr lang="en-US" sz="2400">
                <a:ea typeface="+mn-lt"/>
                <a:cs typeface="+mn-lt"/>
              </a:rPr>
              <a:t> (</a:t>
            </a:r>
            <a:r>
              <a:rPr lang="en-US" sz="2400" err="1">
                <a:ea typeface="+mn-lt"/>
                <a:cs typeface="+mn-lt"/>
              </a:rPr>
              <a:t>suelo</a:t>
            </a:r>
            <a:r>
              <a:rPr lang="en-US" sz="2400">
                <a:ea typeface="+mn-lt"/>
                <a:cs typeface="+mn-lt"/>
              </a:rPr>
              <a:t> y </a:t>
            </a:r>
            <a:r>
              <a:rPr lang="en-US" sz="2400" err="1">
                <a:ea typeface="+mn-lt"/>
                <a:cs typeface="+mn-lt"/>
              </a:rPr>
              <a:t>rocas</a:t>
            </a:r>
            <a:r>
              <a:rPr lang="en-US" sz="2400">
                <a:ea typeface="+mn-lt"/>
                <a:cs typeface="+mn-lt"/>
              </a:rPr>
              <a:t>).</a:t>
            </a:r>
            <a:endParaRPr lang="en-US">
              <a:ea typeface="+mn-lt"/>
              <a:cs typeface="+mn-lt"/>
            </a:endParaRPr>
          </a:p>
          <a:p>
            <a:pPr algn="just"/>
            <a:r>
              <a:rPr lang="en-US" sz="2400" b="1">
                <a:ea typeface="+mn-lt"/>
                <a:cs typeface="+mn-lt"/>
              </a:rPr>
              <a:t>Biosfera</a:t>
            </a:r>
            <a:r>
              <a:rPr lang="en-US" sz="2400">
                <a:ea typeface="+mn-lt"/>
                <a:cs typeface="+mn-lt"/>
              </a:rPr>
              <a:t>: </a:t>
            </a:r>
            <a:r>
              <a:rPr lang="en-US" sz="2400" err="1">
                <a:ea typeface="+mn-lt"/>
                <a:cs typeface="+mn-lt"/>
              </a:rPr>
              <a:t>todos</a:t>
            </a:r>
            <a:r>
              <a:rPr lang="en-US" sz="2400">
                <a:ea typeface="+mn-lt"/>
                <a:cs typeface="+mn-lt"/>
              </a:rPr>
              <a:t> </a:t>
            </a:r>
            <a:r>
              <a:rPr lang="en-US" sz="2400" err="1">
                <a:ea typeface="+mn-lt"/>
                <a:cs typeface="+mn-lt"/>
              </a:rPr>
              <a:t>los</a:t>
            </a:r>
            <a:r>
              <a:rPr lang="en-US" sz="2400">
                <a:ea typeface="+mn-lt"/>
                <a:cs typeface="+mn-lt"/>
              </a:rPr>
              <a:t> </a:t>
            </a:r>
            <a:r>
              <a:rPr lang="en-US" sz="2400" err="1">
                <a:ea typeface="+mn-lt"/>
                <a:cs typeface="+mn-lt"/>
              </a:rPr>
              <a:t>seres</a:t>
            </a:r>
            <a:r>
              <a:rPr lang="en-US" sz="2400">
                <a:ea typeface="+mn-lt"/>
                <a:cs typeface="+mn-lt"/>
              </a:rPr>
              <a:t> </a:t>
            </a:r>
            <a:r>
              <a:rPr lang="en-US" sz="2400" err="1">
                <a:ea typeface="+mn-lt"/>
                <a:cs typeface="+mn-lt"/>
              </a:rPr>
              <a:t>vivos</a:t>
            </a:r>
            <a:r>
              <a:rPr lang="en-US" sz="2400">
                <a:ea typeface="+mn-lt"/>
                <a:cs typeface="+mn-lt"/>
              </a:rPr>
              <a:t>.</a:t>
            </a:r>
          </a:p>
          <a:p>
            <a:pPr algn="just"/>
            <a:endParaRPr lang="en-US" sz="2400">
              <a:ea typeface="+mn-lt"/>
              <a:cs typeface="+mn-lt"/>
            </a:endParaRPr>
          </a:p>
          <a:p>
            <a:pPr algn="just"/>
            <a:r>
              <a:rPr lang="en-US" sz="2400" err="1">
                <a:ea typeface="+mn-lt"/>
                <a:cs typeface="+mn-lt"/>
              </a:rPr>
              <a:t>Ninguna</a:t>
            </a:r>
            <a:r>
              <a:rPr lang="en-US" sz="2400">
                <a:ea typeface="+mn-lt"/>
                <a:cs typeface="+mn-lt"/>
              </a:rPr>
              <a:t> </a:t>
            </a:r>
            <a:r>
              <a:rPr lang="en-US" sz="2400" err="1">
                <a:ea typeface="+mn-lt"/>
                <a:cs typeface="+mn-lt"/>
              </a:rPr>
              <a:t>esfera</a:t>
            </a:r>
            <a:r>
              <a:rPr lang="en-US" sz="2400">
                <a:ea typeface="+mn-lt"/>
                <a:cs typeface="+mn-lt"/>
              </a:rPr>
              <a:t> </a:t>
            </a:r>
            <a:r>
              <a:rPr lang="en-US" sz="2400" err="1">
                <a:ea typeface="+mn-lt"/>
                <a:cs typeface="+mn-lt"/>
              </a:rPr>
              <a:t>funciona</a:t>
            </a:r>
            <a:r>
              <a:rPr lang="en-US" sz="2400">
                <a:ea typeface="+mn-lt"/>
                <a:cs typeface="+mn-lt"/>
              </a:rPr>
              <a:t> de </a:t>
            </a:r>
            <a:r>
              <a:rPr lang="en-US" sz="2400" err="1">
                <a:ea typeface="+mn-lt"/>
                <a:cs typeface="+mn-lt"/>
              </a:rPr>
              <a:t>manera</a:t>
            </a:r>
            <a:r>
              <a:rPr lang="en-US" sz="2400">
                <a:ea typeface="+mn-lt"/>
                <a:cs typeface="+mn-lt"/>
              </a:rPr>
              <a:t> </a:t>
            </a:r>
            <a:r>
              <a:rPr lang="en-US" sz="2400" err="1">
                <a:ea typeface="+mn-lt"/>
                <a:cs typeface="+mn-lt"/>
              </a:rPr>
              <a:t>aislada</a:t>
            </a:r>
            <a:r>
              <a:rPr lang="en-US" sz="2400">
                <a:ea typeface="+mn-lt"/>
                <a:cs typeface="+mn-lt"/>
              </a:rPr>
              <a:t>.</a:t>
            </a:r>
            <a:endParaRPr lang="en-US" sz="2400">
              <a:ea typeface="Calibri Light"/>
              <a:cs typeface="Calibri Light"/>
            </a:endParaRPr>
          </a:p>
          <a:p>
            <a:pPr algn="l"/>
            <a:endParaRPr lang="en-US" sz="1200">
              <a:solidFill>
                <a:schemeClr val="tx1">
                  <a:lumMod val="75000"/>
                  <a:lumOff val="25000"/>
                </a:schemeClr>
              </a:solidFill>
              <a:latin typeface="+mn-lt"/>
              <a:ea typeface="Calibri Light"/>
              <a:cs typeface="Calibri Light"/>
            </a:endParaRPr>
          </a:p>
        </p:txBody>
      </p:sp>
      <p:pic>
        <p:nvPicPr>
          <p:cNvPr id="18" name="Picture 17">
            <a:extLst>
              <a:ext uri="{FF2B5EF4-FFF2-40B4-BE49-F238E27FC236}">
                <a16:creationId xmlns:a16="http://schemas.microsoft.com/office/drawing/2014/main" id="{C7588EC0-8D18-687D-2E1C-E5A003471735}"/>
              </a:ext>
            </a:extLst>
          </p:cNvPr>
          <p:cNvPicPr>
            <a:picLocks noChangeAspect="1"/>
          </p:cNvPicPr>
          <p:nvPr/>
        </p:nvPicPr>
        <p:blipFill>
          <a:blip r:embed="rId2"/>
          <a:srcRect l="2238" t="6328" r="49801" b="6176"/>
          <a:stretch>
            <a:fillRect/>
          </a:stretch>
        </p:blipFill>
        <p:spPr>
          <a:xfrm>
            <a:off x="7580462" y="907549"/>
            <a:ext cx="4430573" cy="5353441"/>
          </a:xfrm>
          <a:prstGeom prst="rect">
            <a:avLst/>
          </a:prstGeom>
        </p:spPr>
      </p:pic>
      <p:sp>
        <p:nvSpPr>
          <p:cNvPr id="22" name="Rectangle 21">
            <a:extLst>
              <a:ext uri="{FF2B5EF4-FFF2-40B4-BE49-F238E27FC236}">
                <a16:creationId xmlns:a16="http://schemas.microsoft.com/office/drawing/2014/main" id="{126D21CF-A95A-1D8E-AA62-B4473257010B}"/>
              </a:ext>
            </a:extLst>
          </p:cNvPr>
          <p:cNvSpPr/>
          <p:nvPr/>
        </p:nvSpPr>
        <p:spPr>
          <a:xfrm>
            <a:off x="0" y="450349"/>
            <a:ext cx="7139796" cy="914400"/>
          </a:xfrm>
          <a:prstGeom prst="rect">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a typeface="Calibri Light"/>
                <a:cs typeface="Calibri Light"/>
              </a:rPr>
              <a:t>La tierra </a:t>
            </a:r>
            <a:r>
              <a:rPr lang="en-US" sz="3200" b="1" err="1">
                <a:solidFill>
                  <a:schemeClr val="bg1"/>
                </a:solidFill>
                <a:ea typeface="Calibri Light"/>
                <a:cs typeface="Calibri Light"/>
              </a:rPr>
              <a:t>como</a:t>
            </a:r>
            <a:r>
              <a:rPr lang="en-US" sz="3200" b="1">
                <a:solidFill>
                  <a:schemeClr val="bg1"/>
                </a:solidFill>
                <a:ea typeface="Calibri Light"/>
                <a:cs typeface="Calibri Light"/>
              </a:rPr>
              <a:t> </a:t>
            </a:r>
            <a:r>
              <a:rPr lang="en-US" sz="3200" b="1" err="1">
                <a:solidFill>
                  <a:schemeClr val="bg1"/>
                </a:solidFill>
                <a:ea typeface="Calibri Light"/>
                <a:cs typeface="Calibri Light"/>
              </a:rPr>
              <a:t>sistema</a:t>
            </a:r>
            <a:r>
              <a:rPr lang="en-US" sz="3200" b="1">
                <a:solidFill>
                  <a:schemeClr val="bg1"/>
                </a:solidFill>
                <a:ea typeface="Calibri Light"/>
                <a:cs typeface="Calibri Light"/>
              </a:rPr>
              <a:t> </a:t>
            </a:r>
            <a:r>
              <a:rPr lang="en-US" sz="3200" b="1" err="1">
                <a:solidFill>
                  <a:schemeClr val="bg1"/>
                </a:solidFill>
                <a:ea typeface="Calibri Light"/>
                <a:cs typeface="Calibri Light"/>
              </a:rPr>
              <a:t>integrado</a:t>
            </a:r>
            <a:r>
              <a:rPr lang="en-US" sz="3200">
                <a:solidFill>
                  <a:schemeClr val="tx1"/>
                </a:solidFill>
                <a:ea typeface="Calibri Light"/>
                <a:cs typeface="Calibri Light"/>
              </a:rPr>
              <a:t>                 </a:t>
            </a:r>
          </a:p>
        </p:txBody>
      </p:sp>
    </p:spTree>
    <p:extLst>
      <p:ext uri="{BB962C8B-B14F-4D97-AF65-F5344CB8AC3E}">
        <p14:creationId xmlns:p14="http://schemas.microsoft.com/office/powerpoint/2010/main" val="323541200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C22D0-68EA-5F53-596D-526E8C1747C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A3B7B48-E7B2-2473-38A2-DD1F9CF3C025}"/>
              </a:ext>
            </a:extLst>
          </p:cNvPr>
          <p:cNvSpPr>
            <a:spLocks noGrp="1"/>
          </p:cNvSpPr>
          <p:nvPr>
            <p:ph type="title"/>
          </p:nvPr>
        </p:nvSpPr>
        <p:spPr>
          <a:xfrm>
            <a:off x="316981" y="489509"/>
            <a:ext cx="6983661" cy="518264"/>
          </a:xfrm>
        </p:spPr>
        <p:txBody>
          <a:bodyPr rtlCol="0"/>
          <a:lstStyle/>
          <a:p>
            <a:pPr algn="ctr"/>
            <a:r>
              <a:rPr lang="es-ES" sz="3600">
                <a:ea typeface="+mj-lt"/>
                <a:cs typeface="+mj-lt"/>
              </a:rPr>
              <a:t>Condiciones que hacen posible la vida en la Tierra</a:t>
            </a:r>
            <a:endParaRPr lang="en-US"/>
          </a:p>
        </p:txBody>
      </p:sp>
      <p:sp>
        <p:nvSpPr>
          <p:cNvPr id="8" name="Marcador de texto 7">
            <a:extLst>
              <a:ext uri="{FF2B5EF4-FFF2-40B4-BE49-F238E27FC236}">
                <a16:creationId xmlns:a16="http://schemas.microsoft.com/office/drawing/2014/main" id="{5C5D5D7B-40C0-11B1-435F-91B560D98E4F}"/>
              </a:ext>
            </a:extLst>
          </p:cNvPr>
          <p:cNvSpPr>
            <a:spLocks noGrp="1"/>
          </p:cNvSpPr>
          <p:nvPr>
            <p:ph type="body" sz="quarter" idx="16"/>
          </p:nvPr>
        </p:nvSpPr>
        <p:spPr/>
        <p:txBody>
          <a:bodyPr vert="horz" lIns="0" tIns="0" rIns="0" bIns="0" rtlCol="0" anchor="t">
            <a:noAutofit/>
          </a:bodyPr>
          <a:lstStyle/>
          <a:p>
            <a:r>
              <a:rPr lang="es-ES" b="0">
                <a:solidFill>
                  <a:schemeClr val="tx1"/>
                </a:solidFill>
                <a:ea typeface="+mj-lt"/>
                <a:cs typeface="+mj-lt"/>
              </a:rPr>
              <a:t>Distancia adecuada al sol</a:t>
            </a:r>
            <a:endParaRPr lang="en-US">
              <a:solidFill>
                <a:schemeClr val="tx1"/>
              </a:solidFill>
            </a:endParaRPr>
          </a:p>
        </p:txBody>
      </p:sp>
      <p:cxnSp>
        <p:nvCxnSpPr>
          <p:cNvPr id="75" name="Conector recto 74" descr="Primera línea divisoria de la diapositiva">
            <a:extLst>
              <a:ext uri="{FF2B5EF4-FFF2-40B4-BE49-F238E27FC236}">
                <a16:creationId xmlns:a16="http://schemas.microsoft.com/office/drawing/2014/main" id="{D0DF447B-225C-2332-9A1D-0143488AE41D}"/>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Marcador de texto 8">
            <a:extLst>
              <a:ext uri="{FF2B5EF4-FFF2-40B4-BE49-F238E27FC236}">
                <a16:creationId xmlns:a16="http://schemas.microsoft.com/office/drawing/2014/main" id="{84D75683-BF0F-7494-0BAE-ADAA2360C641}"/>
              </a:ext>
            </a:extLst>
          </p:cNvPr>
          <p:cNvSpPr>
            <a:spLocks noGrp="1"/>
          </p:cNvSpPr>
          <p:nvPr>
            <p:ph type="body" sz="quarter" idx="17"/>
          </p:nvPr>
        </p:nvSpPr>
        <p:spPr/>
        <p:txBody>
          <a:bodyPr vert="horz" lIns="0" tIns="0" rIns="0" bIns="0" rtlCol="0" anchor="t">
            <a:noAutofit/>
          </a:bodyPr>
          <a:lstStyle/>
          <a:p>
            <a:r>
              <a:rPr lang="es-ES" b="0">
                <a:solidFill>
                  <a:schemeClr val="tx1"/>
                </a:solidFill>
                <a:ea typeface="+mj-lt"/>
                <a:cs typeface="+mj-lt"/>
              </a:rPr>
              <a:t>Presencia de agua en estado liquido</a:t>
            </a:r>
            <a:endParaRPr lang="en-US">
              <a:solidFill>
                <a:schemeClr val="tx1"/>
              </a:solidFill>
            </a:endParaRPr>
          </a:p>
        </p:txBody>
      </p:sp>
      <p:cxnSp>
        <p:nvCxnSpPr>
          <p:cNvPr id="77" name="Conector recto 76" descr="Segunda línea divisoria de la diapositiva">
            <a:extLst>
              <a:ext uri="{FF2B5EF4-FFF2-40B4-BE49-F238E27FC236}">
                <a16:creationId xmlns:a16="http://schemas.microsoft.com/office/drawing/2014/main" id="{AAC548DB-4EB0-9512-3745-29DE1E691895}"/>
              </a:ext>
              <a:ext uri="{C183D7F6-B498-43B3-948B-1728B52AA6E4}">
                <adec:decorative xmlns:adec="http://schemas.microsoft.com/office/drawing/2017/decorative"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Marcador de texto 9">
            <a:extLst>
              <a:ext uri="{FF2B5EF4-FFF2-40B4-BE49-F238E27FC236}">
                <a16:creationId xmlns:a16="http://schemas.microsoft.com/office/drawing/2014/main" id="{AD714CCF-A043-EFEE-66BA-3E6D455A3A9D}"/>
              </a:ext>
            </a:extLst>
          </p:cNvPr>
          <p:cNvSpPr>
            <a:spLocks noGrp="1"/>
          </p:cNvSpPr>
          <p:nvPr>
            <p:ph type="body" sz="quarter" idx="18"/>
          </p:nvPr>
        </p:nvSpPr>
        <p:spPr/>
        <p:txBody>
          <a:bodyPr vert="horz" lIns="0" tIns="0" rIns="0" bIns="0" rtlCol="0" anchor="t">
            <a:noAutofit/>
          </a:bodyPr>
          <a:lstStyle/>
          <a:p>
            <a:r>
              <a:rPr lang="es-ES" b="0">
                <a:solidFill>
                  <a:schemeClr val="tx1"/>
                </a:solidFill>
              </a:rPr>
              <a:t>La atmosfera regula la temperatura</a:t>
            </a:r>
          </a:p>
        </p:txBody>
      </p:sp>
      <p:sp>
        <p:nvSpPr>
          <p:cNvPr id="3" name="Marcador de número de diapositiva 2">
            <a:extLst>
              <a:ext uri="{FF2B5EF4-FFF2-40B4-BE49-F238E27FC236}">
                <a16:creationId xmlns:a16="http://schemas.microsoft.com/office/drawing/2014/main" id="{FB774247-A04A-BB90-0046-1FA69AED3598}"/>
              </a:ext>
            </a:extLst>
          </p:cNvPr>
          <p:cNvSpPr>
            <a:spLocks noGrp="1"/>
          </p:cNvSpPr>
          <p:nvPr>
            <p:ph type="sldNum" sz="quarter" idx="26"/>
          </p:nvPr>
        </p:nvSpPr>
        <p:spPr/>
        <p:txBody>
          <a:bodyPr rtlCol="0"/>
          <a:lstStyle/>
          <a:p>
            <a:pPr rtl="0"/>
            <a:fld id="{19B51A1E-902D-48AF-9020-955120F399B6}" type="slidenum">
              <a:rPr lang="es-ES" smtClean="0"/>
              <a:pPr rtl="0"/>
              <a:t>9</a:t>
            </a:fld>
            <a:endParaRPr lang="es-ES"/>
          </a:p>
        </p:txBody>
      </p:sp>
      <p:sp>
        <p:nvSpPr>
          <p:cNvPr id="18" name="Text Placeholder 17">
            <a:extLst>
              <a:ext uri="{FF2B5EF4-FFF2-40B4-BE49-F238E27FC236}">
                <a16:creationId xmlns:a16="http://schemas.microsoft.com/office/drawing/2014/main" id="{04CBACD6-A2DF-B253-548E-D371D793FF87}"/>
              </a:ext>
            </a:extLst>
          </p:cNvPr>
          <p:cNvSpPr>
            <a:spLocks noGrp="1"/>
          </p:cNvSpPr>
          <p:nvPr>
            <p:ph type="body" sz="quarter" idx="13"/>
          </p:nvPr>
        </p:nvSpPr>
        <p:spPr>
          <a:xfrm>
            <a:off x="5020543" y="4688112"/>
            <a:ext cx="2160588" cy="1259433"/>
          </a:xfrm>
        </p:spPr>
        <p:txBody>
          <a:bodyPr vert="horz" lIns="0" tIns="0" rIns="0" bIns="0" rtlCol="0" anchor="t">
            <a:noAutofit/>
          </a:bodyPr>
          <a:lstStyle/>
          <a:p>
            <a:r>
              <a:rPr lang="en-US">
                <a:solidFill>
                  <a:schemeClr val="tx1"/>
                </a:solidFill>
                <a:ea typeface="Calibri Light"/>
                <a:cs typeface="Calibri Light"/>
              </a:rPr>
              <a:t>La </a:t>
            </a:r>
            <a:r>
              <a:rPr lang="en-US" err="1">
                <a:solidFill>
                  <a:schemeClr val="tx1"/>
                </a:solidFill>
                <a:ea typeface="Calibri Light"/>
                <a:cs typeface="Calibri Light"/>
              </a:rPr>
              <a:t>atsmosfera</a:t>
            </a:r>
            <a:r>
              <a:rPr lang="en-US">
                <a:solidFill>
                  <a:schemeClr val="tx1"/>
                </a:solidFill>
                <a:ea typeface="Calibri Light"/>
                <a:cs typeface="Calibri Light"/>
              </a:rPr>
              <a:t> </a:t>
            </a:r>
            <a:r>
              <a:rPr lang="en-US" err="1">
                <a:solidFill>
                  <a:schemeClr val="tx1"/>
                </a:solidFill>
                <a:ea typeface="Calibri Light"/>
                <a:cs typeface="Calibri Light"/>
              </a:rPr>
              <a:t>permite</a:t>
            </a:r>
            <a:r>
              <a:rPr lang="en-US">
                <a:solidFill>
                  <a:schemeClr val="tx1"/>
                </a:solidFill>
                <a:ea typeface="Calibri Light"/>
                <a:cs typeface="Calibri Light"/>
              </a:rPr>
              <a:t> </a:t>
            </a:r>
            <a:r>
              <a:rPr lang="en-US" err="1">
                <a:solidFill>
                  <a:schemeClr val="tx1"/>
                </a:solidFill>
                <a:ea typeface="Calibri Light"/>
                <a:cs typeface="Calibri Light"/>
              </a:rPr>
              <a:t>que</a:t>
            </a:r>
            <a:r>
              <a:rPr lang="en-US">
                <a:solidFill>
                  <a:schemeClr val="tx1"/>
                </a:solidFill>
                <a:ea typeface="Calibri Light"/>
                <a:cs typeface="Calibri Light"/>
              </a:rPr>
              <a:t> la tierra </a:t>
            </a:r>
            <a:r>
              <a:rPr lang="en-US" err="1">
                <a:solidFill>
                  <a:schemeClr val="tx1"/>
                </a:solidFill>
                <a:ea typeface="Calibri Light"/>
                <a:cs typeface="Calibri Light"/>
              </a:rPr>
              <a:t>tenga</a:t>
            </a:r>
            <a:r>
              <a:rPr lang="en-US">
                <a:solidFill>
                  <a:schemeClr val="tx1"/>
                </a:solidFill>
                <a:ea typeface="Calibri Light"/>
                <a:cs typeface="Calibri Light"/>
              </a:rPr>
              <a:t> la </a:t>
            </a:r>
            <a:r>
              <a:rPr lang="en-US" err="1">
                <a:solidFill>
                  <a:schemeClr val="tx1"/>
                </a:solidFill>
                <a:ea typeface="Calibri Light"/>
                <a:cs typeface="Calibri Light"/>
              </a:rPr>
              <a:t>temperatura</a:t>
            </a:r>
            <a:r>
              <a:rPr lang="en-US">
                <a:solidFill>
                  <a:schemeClr val="tx1"/>
                </a:solidFill>
                <a:ea typeface="Calibri Light"/>
                <a:cs typeface="Calibri Light"/>
              </a:rPr>
              <a:t> </a:t>
            </a:r>
            <a:r>
              <a:rPr lang="en-US" err="1">
                <a:solidFill>
                  <a:schemeClr val="tx1"/>
                </a:solidFill>
                <a:ea typeface="Calibri Light"/>
                <a:cs typeface="Calibri Light"/>
              </a:rPr>
              <a:t>adecuada</a:t>
            </a:r>
            <a:r>
              <a:rPr lang="en-US">
                <a:solidFill>
                  <a:schemeClr val="tx1"/>
                </a:solidFill>
                <a:ea typeface="Calibri Light"/>
                <a:cs typeface="Calibri Light"/>
              </a:rPr>
              <a:t>, </a:t>
            </a:r>
            <a:r>
              <a:rPr lang="en-US" err="1">
                <a:solidFill>
                  <a:schemeClr val="tx1"/>
                </a:solidFill>
                <a:ea typeface="Calibri Light"/>
                <a:cs typeface="Calibri Light"/>
              </a:rPr>
              <a:t>mediante</a:t>
            </a:r>
            <a:r>
              <a:rPr lang="en-US">
                <a:solidFill>
                  <a:schemeClr val="tx1"/>
                </a:solidFill>
                <a:ea typeface="Calibri Light"/>
                <a:cs typeface="Calibri Light"/>
              </a:rPr>
              <a:t> </a:t>
            </a:r>
            <a:r>
              <a:rPr lang="en-US" err="1">
                <a:solidFill>
                  <a:schemeClr val="tx1"/>
                </a:solidFill>
                <a:ea typeface="Calibri Light"/>
                <a:cs typeface="Calibri Light"/>
              </a:rPr>
              <a:t>el</a:t>
            </a:r>
            <a:r>
              <a:rPr lang="en-US">
                <a:solidFill>
                  <a:schemeClr val="tx1"/>
                </a:solidFill>
                <a:ea typeface="Calibri Light"/>
                <a:cs typeface="Calibri Light"/>
              </a:rPr>
              <a:t> </a:t>
            </a:r>
            <a:r>
              <a:rPr lang="en-US" err="1">
                <a:solidFill>
                  <a:schemeClr val="tx1"/>
                </a:solidFill>
                <a:ea typeface="Calibri Light"/>
                <a:cs typeface="Calibri Light"/>
              </a:rPr>
              <a:t>efecto</a:t>
            </a:r>
            <a:r>
              <a:rPr lang="en-US">
                <a:solidFill>
                  <a:schemeClr val="tx1"/>
                </a:solidFill>
                <a:ea typeface="Calibri Light"/>
                <a:cs typeface="Calibri Light"/>
              </a:rPr>
              <a:t> </a:t>
            </a:r>
            <a:r>
              <a:rPr lang="en-US" err="1">
                <a:solidFill>
                  <a:schemeClr val="tx1"/>
                </a:solidFill>
                <a:ea typeface="Calibri Light"/>
                <a:cs typeface="Calibri Light"/>
              </a:rPr>
              <a:t>invernadero</a:t>
            </a:r>
            <a:r>
              <a:rPr lang="en-US">
                <a:solidFill>
                  <a:schemeClr val="tx1"/>
                </a:solidFill>
                <a:ea typeface="Calibri Light"/>
                <a:cs typeface="Calibri Light"/>
              </a:rPr>
              <a:t> natural.</a:t>
            </a:r>
            <a:endParaRPr lang="en-US">
              <a:solidFill>
                <a:schemeClr val="tx1"/>
              </a:solidFill>
            </a:endParaRPr>
          </a:p>
        </p:txBody>
      </p:sp>
      <p:sp>
        <p:nvSpPr>
          <p:cNvPr id="20" name="Text Placeholder 19">
            <a:extLst>
              <a:ext uri="{FF2B5EF4-FFF2-40B4-BE49-F238E27FC236}">
                <a16:creationId xmlns:a16="http://schemas.microsoft.com/office/drawing/2014/main" id="{2C14CDE1-0A1F-C1D6-94F7-328C56624546}"/>
              </a:ext>
            </a:extLst>
          </p:cNvPr>
          <p:cNvSpPr>
            <a:spLocks noGrp="1"/>
          </p:cNvSpPr>
          <p:nvPr>
            <p:ph type="body" sz="quarter" idx="12"/>
          </p:nvPr>
        </p:nvSpPr>
        <p:spPr>
          <a:xfrm>
            <a:off x="2697320" y="4688112"/>
            <a:ext cx="2232474" cy="1259433"/>
          </a:xfrm>
        </p:spPr>
        <p:txBody>
          <a:bodyPr vert="horz" lIns="0" tIns="0" rIns="0" bIns="0" rtlCol="0" anchor="t">
            <a:noAutofit/>
          </a:bodyPr>
          <a:lstStyle/>
          <a:p>
            <a:r>
              <a:rPr lang="en-US">
                <a:solidFill>
                  <a:schemeClr val="tx1"/>
                </a:solidFill>
                <a:ea typeface="Calibri Light"/>
                <a:cs typeface="Calibri Light"/>
              </a:rPr>
              <a:t>En </a:t>
            </a:r>
            <a:r>
              <a:rPr lang="en-US" err="1">
                <a:solidFill>
                  <a:schemeClr val="tx1"/>
                </a:solidFill>
                <a:ea typeface="Calibri Light"/>
                <a:cs typeface="Calibri Light"/>
              </a:rPr>
              <a:t>el</a:t>
            </a:r>
            <a:r>
              <a:rPr lang="en-US">
                <a:solidFill>
                  <a:schemeClr val="tx1"/>
                </a:solidFill>
                <a:ea typeface="Calibri Light"/>
                <a:cs typeface="Calibri Light"/>
              </a:rPr>
              <a:t> </a:t>
            </a:r>
            <a:r>
              <a:rPr lang="en-US" err="1">
                <a:solidFill>
                  <a:schemeClr val="tx1"/>
                </a:solidFill>
                <a:ea typeface="Calibri Light"/>
                <a:cs typeface="Calibri Light"/>
              </a:rPr>
              <a:t>planeta</a:t>
            </a:r>
            <a:r>
              <a:rPr lang="en-US">
                <a:solidFill>
                  <a:schemeClr val="tx1"/>
                </a:solidFill>
                <a:ea typeface="Calibri Light"/>
                <a:cs typeface="Calibri Light"/>
              </a:rPr>
              <a:t> se </a:t>
            </a:r>
            <a:r>
              <a:rPr lang="en-US" err="1">
                <a:solidFill>
                  <a:schemeClr val="tx1"/>
                </a:solidFill>
                <a:ea typeface="Calibri Light"/>
                <a:cs typeface="Calibri Light"/>
              </a:rPr>
              <a:t>encuentra</a:t>
            </a:r>
            <a:r>
              <a:rPr lang="en-US">
                <a:solidFill>
                  <a:schemeClr val="tx1"/>
                </a:solidFill>
                <a:ea typeface="Calibri Light"/>
                <a:cs typeface="Calibri Light"/>
              </a:rPr>
              <a:t> </a:t>
            </a:r>
            <a:r>
              <a:rPr lang="en-US" err="1">
                <a:solidFill>
                  <a:schemeClr val="tx1"/>
                </a:solidFill>
                <a:ea typeface="Calibri Light"/>
                <a:cs typeface="Calibri Light"/>
              </a:rPr>
              <a:t>agua</a:t>
            </a:r>
            <a:r>
              <a:rPr lang="en-US">
                <a:solidFill>
                  <a:schemeClr val="tx1"/>
                </a:solidFill>
                <a:ea typeface="Calibri Light"/>
                <a:cs typeface="Calibri Light"/>
              </a:rPr>
              <a:t> la </a:t>
            </a:r>
            <a:r>
              <a:rPr lang="en-US" err="1">
                <a:solidFill>
                  <a:schemeClr val="tx1"/>
                </a:solidFill>
                <a:ea typeface="Calibri Light"/>
                <a:cs typeface="Calibri Light"/>
              </a:rPr>
              <a:t>cual</a:t>
            </a:r>
            <a:r>
              <a:rPr lang="en-US">
                <a:solidFill>
                  <a:schemeClr val="tx1"/>
                </a:solidFill>
                <a:ea typeface="Calibri Light"/>
                <a:cs typeface="Calibri Light"/>
              </a:rPr>
              <a:t> </a:t>
            </a:r>
            <a:r>
              <a:rPr lang="en-US" err="1">
                <a:solidFill>
                  <a:schemeClr val="tx1"/>
                </a:solidFill>
                <a:ea typeface="Calibri Light"/>
                <a:cs typeface="Calibri Light"/>
              </a:rPr>
              <a:t>en</a:t>
            </a:r>
            <a:r>
              <a:rPr lang="en-US">
                <a:solidFill>
                  <a:schemeClr val="tx1"/>
                </a:solidFill>
                <a:ea typeface="Calibri Light"/>
                <a:cs typeface="Calibri Light"/>
              </a:rPr>
              <a:t> </a:t>
            </a:r>
            <a:r>
              <a:rPr lang="en-US" err="1">
                <a:solidFill>
                  <a:schemeClr val="tx1"/>
                </a:solidFill>
                <a:ea typeface="Calibri Light"/>
                <a:cs typeface="Calibri Light"/>
              </a:rPr>
              <a:t>su</a:t>
            </a:r>
            <a:r>
              <a:rPr lang="en-US">
                <a:solidFill>
                  <a:schemeClr val="tx1"/>
                </a:solidFill>
                <a:ea typeface="Calibri Light"/>
                <a:cs typeface="Calibri Light"/>
              </a:rPr>
              <a:t> forma </a:t>
            </a:r>
            <a:r>
              <a:rPr lang="en-US" err="1">
                <a:solidFill>
                  <a:schemeClr val="tx1"/>
                </a:solidFill>
                <a:ea typeface="Calibri Light"/>
                <a:cs typeface="Calibri Light"/>
              </a:rPr>
              <a:t>liquida</a:t>
            </a:r>
            <a:r>
              <a:rPr lang="en-US">
                <a:solidFill>
                  <a:schemeClr val="tx1"/>
                </a:solidFill>
                <a:ea typeface="Calibri Light"/>
                <a:cs typeface="Calibri Light"/>
              </a:rPr>
              <a:t> es </a:t>
            </a:r>
            <a:r>
              <a:rPr lang="en-US" err="1">
                <a:solidFill>
                  <a:schemeClr val="tx1"/>
                </a:solidFill>
                <a:ea typeface="Calibri Light"/>
                <a:cs typeface="Calibri Light"/>
              </a:rPr>
              <a:t>utilizada</a:t>
            </a:r>
            <a:r>
              <a:rPr lang="en-US">
                <a:solidFill>
                  <a:schemeClr val="tx1"/>
                </a:solidFill>
                <a:ea typeface="Calibri Light"/>
                <a:cs typeface="Calibri Light"/>
              </a:rPr>
              <a:t> </a:t>
            </a:r>
            <a:r>
              <a:rPr lang="en-US" err="1">
                <a:solidFill>
                  <a:schemeClr val="tx1"/>
                </a:solidFill>
                <a:ea typeface="Calibri Light"/>
                <a:cs typeface="Calibri Light"/>
              </a:rPr>
              <a:t>por</a:t>
            </a:r>
            <a:r>
              <a:rPr lang="en-US">
                <a:solidFill>
                  <a:schemeClr val="tx1"/>
                </a:solidFill>
                <a:ea typeface="Calibri Light"/>
                <a:cs typeface="Calibri Light"/>
              </a:rPr>
              <a:t> </a:t>
            </a:r>
            <a:r>
              <a:rPr lang="en-US" err="1">
                <a:solidFill>
                  <a:schemeClr val="tx1"/>
                </a:solidFill>
                <a:ea typeface="Calibri Light"/>
                <a:cs typeface="Calibri Light"/>
              </a:rPr>
              <a:t>todas</a:t>
            </a:r>
            <a:r>
              <a:rPr lang="en-US">
                <a:solidFill>
                  <a:schemeClr val="tx1"/>
                </a:solidFill>
                <a:ea typeface="Calibri Light"/>
                <a:cs typeface="Calibri Light"/>
              </a:rPr>
              <a:t> las </a:t>
            </a:r>
            <a:r>
              <a:rPr lang="en-US" err="1">
                <a:solidFill>
                  <a:schemeClr val="tx1"/>
                </a:solidFill>
                <a:ea typeface="Calibri Light"/>
                <a:cs typeface="Calibri Light"/>
              </a:rPr>
              <a:t>especies</a:t>
            </a:r>
            <a:r>
              <a:rPr lang="en-US">
                <a:solidFill>
                  <a:schemeClr val="tx1"/>
                </a:solidFill>
                <a:ea typeface="Calibri Light"/>
                <a:cs typeface="Calibri Light"/>
              </a:rPr>
              <a:t>.</a:t>
            </a:r>
          </a:p>
        </p:txBody>
      </p:sp>
      <p:sp>
        <p:nvSpPr>
          <p:cNvPr id="22" name="Text Placeholder 21">
            <a:extLst>
              <a:ext uri="{FF2B5EF4-FFF2-40B4-BE49-F238E27FC236}">
                <a16:creationId xmlns:a16="http://schemas.microsoft.com/office/drawing/2014/main" id="{1723C38C-67D0-041D-D1BE-DE4A60991A5E}"/>
              </a:ext>
            </a:extLst>
          </p:cNvPr>
          <p:cNvSpPr>
            <a:spLocks noGrp="1"/>
          </p:cNvSpPr>
          <p:nvPr>
            <p:ph type="body" sz="quarter" idx="21"/>
          </p:nvPr>
        </p:nvSpPr>
        <p:spPr/>
        <p:txBody>
          <a:bodyPr vert="horz" lIns="0" tIns="0" rIns="0" bIns="0" rtlCol="0" anchor="t">
            <a:noAutofit/>
          </a:bodyPr>
          <a:lstStyle/>
          <a:p>
            <a:r>
              <a:rPr lang="en-US">
                <a:solidFill>
                  <a:schemeClr val="tx1"/>
                </a:solidFill>
                <a:ea typeface="Calibri Light"/>
                <a:cs typeface="Calibri Light"/>
              </a:rPr>
              <a:t>La tierra se </a:t>
            </a:r>
            <a:r>
              <a:rPr lang="en-US" err="1">
                <a:solidFill>
                  <a:schemeClr val="tx1"/>
                </a:solidFill>
                <a:ea typeface="Calibri Light"/>
                <a:cs typeface="Calibri Light"/>
              </a:rPr>
              <a:t>encuentra</a:t>
            </a:r>
            <a:r>
              <a:rPr lang="en-US">
                <a:solidFill>
                  <a:schemeClr val="tx1"/>
                </a:solidFill>
                <a:ea typeface="Calibri Light"/>
                <a:cs typeface="Calibri Light"/>
              </a:rPr>
              <a:t> a </a:t>
            </a:r>
            <a:r>
              <a:rPr lang="en-US" err="1">
                <a:solidFill>
                  <a:schemeClr val="tx1"/>
                </a:solidFill>
                <a:ea typeface="Calibri Light"/>
                <a:cs typeface="Calibri Light"/>
              </a:rPr>
              <a:t>una</a:t>
            </a:r>
            <a:r>
              <a:rPr lang="en-US">
                <a:solidFill>
                  <a:schemeClr val="tx1"/>
                </a:solidFill>
                <a:ea typeface="Calibri Light"/>
                <a:cs typeface="Calibri Light"/>
              </a:rPr>
              <a:t> </a:t>
            </a:r>
            <a:r>
              <a:rPr lang="en-US" err="1">
                <a:solidFill>
                  <a:schemeClr val="tx1"/>
                </a:solidFill>
                <a:ea typeface="Calibri Light"/>
                <a:cs typeface="Calibri Light"/>
              </a:rPr>
              <a:t>distancia</a:t>
            </a:r>
            <a:r>
              <a:rPr lang="en-US">
                <a:solidFill>
                  <a:schemeClr val="tx1"/>
                </a:solidFill>
                <a:ea typeface="Calibri Light"/>
                <a:cs typeface="Calibri Light"/>
              </a:rPr>
              <a:t> </a:t>
            </a:r>
            <a:r>
              <a:rPr lang="en-US" err="1">
                <a:solidFill>
                  <a:schemeClr val="tx1"/>
                </a:solidFill>
                <a:ea typeface="Calibri Light"/>
                <a:cs typeface="Calibri Light"/>
              </a:rPr>
              <a:t>adecuada</a:t>
            </a:r>
            <a:r>
              <a:rPr lang="en-US">
                <a:solidFill>
                  <a:schemeClr val="tx1"/>
                </a:solidFill>
                <a:ea typeface="Calibri Light"/>
                <a:cs typeface="Calibri Light"/>
              </a:rPr>
              <a:t> del sol para la </a:t>
            </a:r>
            <a:r>
              <a:rPr lang="en-US" err="1">
                <a:solidFill>
                  <a:schemeClr val="tx1"/>
                </a:solidFill>
                <a:ea typeface="Calibri Light"/>
                <a:cs typeface="Calibri Light"/>
              </a:rPr>
              <a:t>vida</a:t>
            </a:r>
            <a:r>
              <a:rPr lang="en-US">
                <a:solidFill>
                  <a:schemeClr val="tx1"/>
                </a:solidFill>
                <a:ea typeface="Calibri Light"/>
                <a:cs typeface="Calibri Light"/>
              </a:rPr>
              <a:t>.</a:t>
            </a:r>
          </a:p>
        </p:txBody>
      </p:sp>
      <p:pic>
        <p:nvPicPr>
          <p:cNvPr id="30" name="Picture 29">
            <a:extLst>
              <a:ext uri="{FF2B5EF4-FFF2-40B4-BE49-F238E27FC236}">
                <a16:creationId xmlns:a16="http://schemas.microsoft.com/office/drawing/2014/main" id="{B74B6219-B0BF-77F6-67DD-625AC5E963EC}"/>
              </a:ext>
            </a:extLst>
          </p:cNvPr>
          <p:cNvPicPr>
            <a:picLocks noChangeAspect="1"/>
          </p:cNvPicPr>
          <p:nvPr/>
        </p:nvPicPr>
        <p:blipFill>
          <a:blip r:embed="rId3"/>
          <a:srcRect l="2162" t="6046" r="1081" b="6383"/>
          <a:stretch>
            <a:fillRect/>
          </a:stretch>
        </p:blipFill>
        <p:spPr>
          <a:xfrm>
            <a:off x="2632310" y="2052013"/>
            <a:ext cx="2399670" cy="1642040"/>
          </a:xfrm>
          <a:prstGeom prst="rect">
            <a:avLst/>
          </a:prstGeom>
        </p:spPr>
      </p:pic>
      <p:pic>
        <p:nvPicPr>
          <p:cNvPr id="37" name="Picture 36" descr="La distancia entre la Tierra y el Sol también influye en el clima">
            <a:extLst>
              <a:ext uri="{FF2B5EF4-FFF2-40B4-BE49-F238E27FC236}">
                <a16:creationId xmlns:a16="http://schemas.microsoft.com/office/drawing/2014/main" id="{42EEF17C-30E2-BA0A-4CEE-4402717C600B}"/>
              </a:ext>
            </a:extLst>
          </p:cNvPr>
          <p:cNvPicPr>
            <a:picLocks noChangeAspect="1"/>
          </p:cNvPicPr>
          <p:nvPr/>
        </p:nvPicPr>
        <p:blipFill>
          <a:blip r:embed="rId4"/>
          <a:stretch>
            <a:fillRect/>
          </a:stretch>
        </p:blipFill>
        <p:spPr>
          <a:xfrm>
            <a:off x="429460" y="2201110"/>
            <a:ext cx="2162343" cy="1292727"/>
          </a:xfrm>
          <a:prstGeom prst="rect">
            <a:avLst/>
          </a:prstGeom>
        </p:spPr>
      </p:pic>
      <p:pic>
        <p:nvPicPr>
          <p:cNvPr id="38" name="Picture 37" descr="Efecto invernadero - Concepto, causas y consecuencias">
            <a:extLst>
              <a:ext uri="{FF2B5EF4-FFF2-40B4-BE49-F238E27FC236}">
                <a16:creationId xmlns:a16="http://schemas.microsoft.com/office/drawing/2014/main" id="{562A6CDD-B2C1-CC2D-B7C7-3F1F49D00872}"/>
              </a:ext>
            </a:extLst>
          </p:cNvPr>
          <p:cNvPicPr>
            <a:picLocks noChangeAspect="1"/>
          </p:cNvPicPr>
          <p:nvPr/>
        </p:nvPicPr>
        <p:blipFill>
          <a:blip r:embed="rId5"/>
          <a:srcRect l="20705" t="2450" r="441" b="1192"/>
          <a:stretch>
            <a:fillRect/>
          </a:stretch>
        </p:blipFill>
        <p:spPr>
          <a:xfrm>
            <a:off x="5062788" y="2134268"/>
            <a:ext cx="2428574" cy="1472674"/>
          </a:xfrm>
          <a:prstGeom prst="rect">
            <a:avLst/>
          </a:prstGeom>
        </p:spPr>
      </p:pic>
      <p:pic>
        <p:nvPicPr>
          <p:cNvPr id="6" name="Marcador de posición de imagen 178" descr="Imagen del marcador de posición">
            <a:extLst>
              <a:ext uri="{FF2B5EF4-FFF2-40B4-BE49-F238E27FC236}">
                <a16:creationId xmlns:a16="http://schemas.microsoft.com/office/drawing/2014/main" id="{AE4B232A-01A0-D452-EE19-56551114A1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0" b="50"/>
          <a:stretch/>
        </p:blipFill>
        <p:spPr>
          <a:xfrm>
            <a:off x="7632650" y="108652"/>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pic>
    </p:spTree>
    <p:extLst>
      <p:ext uri="{BB962C8B-B14F-4D97-AF65-F5344CB8AC3E}">
        <p14:creationId xmlns:p14="http://schemas.microsoft.com/office/powerpoint/2010/main" val="379106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Office_19716765_TF16411174.potx" id="{5F3DD938-C21F-4389-A35E-D8DB32C0E2A8}" vid="{205F10A4-8404-438B-B1C6-A294624F10B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(1)</Template>
  <TotalTime>22</TotalTime>
  <Words>3164</Words>
  <Application>Microsoft Office PowerPoint</Application>
  <PresentationFormat>Panorámica</PresentationFormat>
  <Paragraphs>297</Paragraphs>
  <Slides>38</Slides>
  <Notes>16</Notes>
  <HiddenSlides>0</HiddenSlides>
  <MMClips>3</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38</vt:i4>
      </vt:variant>
    </vt:vector>
  </HeadingPairs>
  <TitlesOfParts>
    <vt:vector size="44" baseType="lpstr">
      <vt:lpstr>Arial</vt:lpstr>
      <vt:lpstr>Calibri</vt:lpstr>
      <vt:lpstr>Calibri Light</vt:lpstr>
      <vt:lpstr>Rockwell</vt:lpstr>
      <vt:lpstr>Times New Roman</vt:lpstr>
      <vt:lpstr>Tema de Office</vt:lpstr>
      <vt:lpstr>Presentación de PowerPoint</vt:lpstr>
      <vt:lpstr>Capitulo 1:  El planeta tierra como ecosistema</vt:lpstr>
      <vt:lpstr>¿Qué es la Tierra como ecosistema?</vt:lpstr>
      <vt:lpstr>Sistemas de la Tierra</vt:lpstr>
      <vt:lpstr>Energía y equilibrio</vt:lpstr>
      <vt:lpstr>Impacto humano</vt:lpstr>
      <vt:lpstr>Soluciones para proteger la Tierra como ecosistema</vt:lpstr>
      <vt:lpstr>Presentación de PowerPoint</vt:lpstr>
      <vt:lpstr>Condiciones que hacen posible la vida en la Tierra</vt:lpstr>
      <vt:lpstr>Importancia del agua </vt:lpstr>
      <vt:lpstr>Equilibrio y estabilidad del ecosistema global</vt:lpstr>
      <vt:lpstr>Presentación de PowerPoint</vt:lpstr>
      <vt:lpstr>Impacto humano en el ecosistema de la tierra </vt:lpstr>
      <vt:lpstr> Capitulo 2:  Flujo de energía y flujos biogeoquimicos</vt:lpstr>
      <vt:lpstr>¿Qué son los ciclos biogeoquímicos?</vt:lpstr>
      <vt:lpstr>Tipos de Ciclos Biogeoquímicos </vt:lpstr>
      <vt:lpstr>Como es afectado el flujo biogeoquimico</vt:lpstr>
      <vt:lpstr>Consecuencias Globales </vt:lpstr>
      <vt:lpstr>Beneficios principales de los flujos biogeoquímicos:</vt:lpstr>
      <vt:lpstr>¿Que es el flujo de energía?</vt:lpstr>
      <vt:lpstr>El Sol como fuente principal de energia</vt:lpstr>
      <vt:lpstr>Niveles Troficos</vt:lpstr>
      <vt:lpstr>Piramide de energia</vt:lpstr>
      <vt:lpstr>Perdida de energía en los ecosistemas</vt:lpstr>
      <vt:lpstr>Importancia del flujo de energia</vt:lpstr>
      <vt:lpstr>Presentación de PowerPoint</vt:lpstr>
      <vt:lpstr>Productores autótrofos:</vt:lpstr>
      <vt:lpstr>Consumidores (heterótrofos):</vt:lpstr>
      <vt:lpstr>Descomponedores y detritívoros:</vt:lpstr>
      <vt:lpstr>Los seres vivos como organizadores de la estructura del ecosistema</vt:lpstr>
      <vt:lpstr>Niveles tróficos </vt:lpstr>
      <vt:lpstr>Nicho ecológico </vt:lpstr>
      <vt:lpstr>Interacciones ecológicas </vt:lpstr>
      <vt:lpstr>Tipos principales de interacciones </vt:lpstr>
      <vt:lpstr>Importancia ecológica </vt:lpstr>
      <vt:lpstr>El equilibrio ecológico y nuestro papel</vt:lpstr>
      <vt:lpstr>VIDEO:</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LUISA TAPIA BOLADO</dc:creator>
  <cp:lastModifiedBy>MARIA LUISA TAPIA BOLADO</cp:lastModifiedBy>
  <cp:revision>2</cp:revision>
  <dcterms:created xsi:type="dcterms:W3CDTF">2026-02-11T01:06:06Z</dcterms:created>
  <dcterms:modified xsi:type="dcterms:W3CDTF">2026-02-11T01:39:51Z</dcterms:modified>
</cp:coreProperties>
</file>